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6" r:id="rId1"/>
  </p:sldMasterIdLst>
  <p:notesMasterIdLst>
    <p:notesMasterId r:id="rId33"/>
  </p:notesMasterIdLst>
  <p:handoutMasterIdLst>
    <p:handoutMasterId r:id="rId34"/>
  </p:handoutMasterIdLst>
  <p:sldIdLst>
    <p:sldId id="256" r:id="rId2"/>
    <p:sldId id="265" r:id="rId3"/>
    <p:sldId id="286" r:id="rId4"/>
    <p:sldId id="289" r:id="rId5"/>
    <p:sldId id="294" r:id="rId6"/>
    <p:sldId id="304" r:id="rId7"/>
    <p:sldId id="303" r:id="rId8"/>
    <p:sldId id="305" r:id="rId9"/>
    <p:sldId id="308" r:id="rId10"/>
    <p:sldId id="306" r:id="rId11"/>
    <p:sldId id="307" r:id="rId12"/>
    <p:sldId id="274" r:id="rId13"/>
    <p:sldId id="298" r:id="rId14"/>
    <p:sldId id="275" r:id="rId15"/>
    <p:sldId id="278" r:id="rId16"/>
    <p:sldId id="276" r:id="rId17"/>
    <p:sldId id="279" r:id="rId18"/>
    <p:sldId id="310" r:id="rId19"/>
    <p:sldId id="273" r:id="rId20"/>
    <p:sldId id="300" r:id="rId21"/>
    <p:sldId id="272" r:id="rId22"/>
    <p:sldId id="293" r:id="rId23"/>
    <p:sldId id="277" r:id="rId24"/>
    <p:sldId id="311" r:id="rId25"/>
    <p:sldId id="312" r:id="rId26"/>
    <p:sldId id="281" r:id="rId27"/>
    <p:sldId id="301" r:id="rId28"/>
    <p:sldId id="260" r:id="rId29"/>
    <p:sldId id="262" r:id="rId30"/>
    <p:sldId id="268" r:id="rId31"/>
    <p:sldId id="28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 id="294"/>
          </p14:sldIdLst>
        </p14:section>
        <p14:section name="Introduction" id="{5D649C8A-B8F3-4543-B2B6-D3D0B298A585}">
          <p14:sldIdLst>
            <p14:sldId id="304"/>
            <p14:sldId id="303"/>
            <p14:sldId id="305"/>
            <p14:sldId id="308"/>
            <p14:sldId id="306"/>
          </p14:sldIdLst>
        </p14:section>
        <p14:section name="Design Philosophy" id="{5FE19C35-5630-BF48-B445-6BE4FFFFF06A}">
          <p14:sldIdLst>
            <p14:sldId id="307"/>
            <p14:sldId id="274"/>
            <p14:sldId id="298"/>
            <p14:sldId id="275"/>
            <p14:sldId id="278"/>
            <p14:sldId id="276"/>
            <p14:sldId id="279"/>
            <p14:sldId id="310"/>
            <p14:sldId id="273"/>
            <p14:sldId id="300"/>
            <p14:sldId id="272"/>
            <p14:sldId id="293"/>
          </p14:sldIdLst>
        </p14:section>
        <p14:section name="Architecture" id="{75AC119B-228B-3340-B890-835A4AFCBB01}">
          <p14:sldIdLst>
            <p14:sldId id="277"/>
            <p14:sldId id="311"/>
            <p14:sldId id="312"/>
            <p14:sldId id="281"/>
          </p14:sldIdLst>
        </p14:section>
        <p14:section name="Conclusion" id="{23E49AB8-53DB-BA4D-9791-0687753423C9}">
          <p14:sldIdLst>
            <p14:sldId id="301"/>
            <p14:sldId id="260"/>
            <p14:sldId id="262"/>
            <p14:sldId id="268"/>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13"/>
    <p:restoredTop sz="82310"/>
  </p:normalViewPr>
  <p:slideViewPr>
    <p:cSldViewPr snapToGrid="0" snapToObjects="1">
      <p:cViewPr>
        <p:scale>
          <a:sx n="97" d="100"/>
          <a:sy n="97" d="100"/>
        </p:scale>
        <p:origin x="-56" y="14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custT="1"/>
      <dgm:spPr/>
      <dgm:t>
        <a:bodyPr/>
        <a:lstStyle/>
        <a:p>
          <a:r>
            <a:rPr lang="en-US" sz="1600" dirty="0" smtClean="0"/>
            <a:t>Fall 2011</a:t>
          </a:r>
        </a:p>
        <a:p>
          <a:r>
            <a:rPr lang="en-US" sz="1600" dirty="0" smtClean="0"/>
            <a:t>(1</a:t>
          </a:r>
          <a:r>
            <a:rPr lang="en-US" sz="1600" baseline="30000" dirty="0" smtClean="0"/>
            <a:t>st</a:t>
          </a:r>
          <a:r>
            <a:rPr lang="en-US" sz="1600" baseline="0" dirty="0" smtClean="0"/>
            <a:t> year)</a:t>
          </a:r>
          <a:endParaRPr lang="en-US" sz="1600" dirty="0"/>
        </a:p>
      </dgm:t>
    </dgm:pt>
    <dgm:pt modelId="{30478E61-F62A-2445-8E97-F4D463CAB3A8}" type="parTrans" cxnId="{3112B642-A744-E748-B3A8-C1F9D2FC11A6}">
      <dgm:prSet/>
      <dgm:spPr/>
      <dgm:t>
        <a:bodyPr/>
        <a:lstStyle/>
        <a:p>
          <a:endParaRPr lang="en-US" sz="1600"/>
        </a:p>
      </dgm:t>
    </dgm:pt>
    <dgm:pt modelId="{77732B1B-6554-E148-873E-34DDE1169395}" type="sibTrans" cxnId="{3112B642-A744-E748-B3A8-C1F9D2FC11A6}">
      <dgm:prSet/>
      <dgm:spPr/>
      <dgm:t>
        <a:bodyPr/>
        <a:lstStyle/>
        <a:p>
          <a:endParaRPr lang="en-US" sz="1600"/>
        </a:p>
      </dgm:t>
    </dgm:pt>
    <dgm:pt modelId="{28C8CF04-EF8B-964D-B42E-EA8D531903D2}">
      <dgm:prSet phldrT="[Text]" custT="1"/>
      <dgm:spPr/>
      <dgm:t>
        <a:bodyPr/>
        <a:lstStyle/>
        <a:p>
          <a:r>
            <a:rPr lang="en-US" sz="1600" dirty="0" smtClean="0"/>
            <a:t>Fall 2013</a:t>
          </a:r>
        </a:p>
        <a:p>
          <a:r>
            <a:rPr lang="en-US" sz="1600" dirty="0" smtClean="0"/>
            <a:t>(3</a:t>
          </a:r>
          <a:r>
            <a:rPr lang="en-US" sz="1600" baseline="30000" dirty="0" smtClean="0"/>
            <a:t>rd</a:t>
          </a:r>
          <a:r>
            <a:rPr lang="en-US" sz="1600" dirty="0" smtClean="0"/>
            <a:t> year)</a:t>
          </a:r>
          <a:endParaRPr lang="en-US" sz="1600" dirty="0"/>
        </a:p>
      </dgm:t>
    </dgm:pt>
    <dgm:pt modelId="{2F26239E-9C6E-8143-8B17-8715631B7754}" type="parTrans" cxnId="{59F109AB-91B3-F843-B46C-0D09568EA395}">
      <dgm:prSet/>
      <dgm:spPr/>
      <dgm:t>
        <a:bodyPr/>
        <a:lstStyle/>
        <a:p>
          <a:endParaRPr lang="en-US" sz="1600"/>
        </a:p>
      </dgm:t>
    </dgm:pt>
    <dgm:pt modelId="{31F2B9E1-FF5E-D34D-BEDA-4C9AB86D8095}" type="sibTrans" cxnId="{59F109AB-91B3-F843-B46C-0D09568EA395}">
      <dgm:prSet/>
      <dgm:spPr/>
      <dgm:t>
        <a:bodyPr/>
        <a:lstStyle/>
        <a:p>
          <a:endParaRPr lang="en-US" sz="1600"/>
        </a:p>
      </dgm:t>
    </dgm:pt>
    <dgm:pt modelId="{41A490A2-519D-AF44-A671-21645CF6D3B6}">
      <dgm:prSet phldrT="[Text]" custT="1"/>
      <dgm:spPr/>
      <dgm:t>
        <a:bodyPr/>
        <a:lstStyle/>
        <a:p>
          <a:pPr lvl="0" algn="l" defTabSz="844550">
            <a:lnSpc>
              <a:spcPct val="90000"/>
            </a:lnSpc>
            <a:spcBef>
              <a:spcPct val="0"/>
            </a:spcBef>
            <a:spcAft>
              <a:spcPct val="35000"/>
            </a:spcAft>
          </a:pPr>
          <a:r>
            <a:rPr lang="en-US" sz="1600" baseline="0" dirty="0" smtClean="0"/>
            <a:t>Spring 2016</a:t>
          </a:r>
        </a:p>
        <a:p>
          <a:pPr lvl="0" algn="l" defTabSz="844550">
            <a:lnSpc>
              <a:spcPct val="90000"/>
            </a:lnSpc>
            <a:spcBef>
              <a:spcPct val="0"/>
            </a:spcBef>
            <a:spcAft>
              <a:spcPct val="35000"/>
            </a:spcAft>
          </a:pPr>
          <a:endParaRPr lang="en-US" sz="1600" dirty="0" smtClean="0"/>
        </a:p>
      </dgm:t>
    </dgm:pt>
    <dgm:pt modelId="{DAA64078-1647-A748-949A-25D0E40B4F29}" type="parTrans" cxnId="{7E061E30-24A9-9541-A4F2-0BB21F2AFF33}">
      <dgm:prSet/>
      <dgm:spPr/>
      <dgm:t>
        <a:bodyPr/>
        <a:lstStyle/>
        <a:p>
          <a:endParaRPr lang="en-US" sz="1600"/>
        </a:p>
      </dgm:t>
    </dgm:pt>
    <dgm:pt modelId="{A66BBC2D-CB97-CE4F-B8CF-D81B38B5E914}" type="sibTrans" cxnId="{7E061E30-24A9-9541-A4F2-0BB21F2AFF33}">
      <dgm:prSet/>
      <dgm:spPr/>
      <dgm:t>
        <a:bodyPr/>
        <a:lstStyle/>
        <a:p>
          <a:endParaRPr lang="en-US" sz="1600"/>
        </a:p>
      </dgm:t>
    </dgm:pt>
    <dgm:pt modelId="{3E66EBDA-1608-4447-B1B8-2C2B24E625A8}">
      <dgm:prSet custT="1"/>
      <dgm:spPr/>
      <dgm:t>
        <a:bodyPr/>
        <a:lstStyle/>
        <a:p>
          <a:r>
            <a:rPr lang="en-US" sz="1600" dirty="0" smtClean="0"/>
            <a:t>Fall 2015</a:t>
          </a:r>
        </a:p>
        <a:p>
          <a:r>
            <a:rPr lang="en-US" sz="1600" dirty="0" smtClean="0"/>
            <a:t>(5</a:t>
          </a:r>
          <a:r>
            <a:rPr lang="en-US" sz="1600" baseline="30000" dirty="0" smtClean="0"/>
            <a:t>th</a:t>
          </a:r>
          <a:r>
            <a:rPr lang="en-US" sz="1600" dirty="0" smtClean="0"/>
            <a:t> year)</a:t>
          </a:r>
          <a:endParaRPr lang="en-US" sz="1600" dirty="0"/>
        </a:p>
      </dgm:t>
    </dgm:pt>
    <dgm:pt modelId="{40E0BAE5-B638-4347-837D-53873427BFF4}" type="parTrans" cxnId="{045AB048-2BB8-FF43-8D5F-F4D02D9FD46C}">
      <dgm:prSet/>
      <dgm:spPr/>
      <dgm:t>
        <a:bodyPr/>
        <a:lstStyle/>
        <a:p>
          <a:endParaRPr lang="en-US" sz="1600"/>
        </a:p>
      </dgm:t>
    </dgm:pt>
    <dgm:pt modelId="{8C815860-4D5A-B746-A6C3-9FE1A4E6C7EC}" type="sibTrans" cxnId="{045AB048-2BB8-FF43-8D5F-F4D02D9FD46C}">
      <dgm:prSet/>
      <dgm:spPr/>
      <dgm:t>
        <a:bodyPr/>
        <a:lstStyle/>
        <a:p>
          <a:endParaRPr lang="en-US" sz="1600"/>
        </a:p>
      </dgm:t>
    </dgm:pt>
    <dgm:pt modelId="{18AFFD78-0A50-734A-9883-4A09D06299DC}">
      <dgm:prSet custT="1"/>
      <dgm:spPr/>
      <dgm:t>
        <a:bodyPr/>
        <a:lstStyle/>
        <a:p>
          <a:r>
            <a:rPr lang="en-US" sz="1600" dirty="0" smtClean="0"/>
            <a:t>Fall 2012</a:t>
          </a:r>
        </a:p>
        <a:p>
          <a:r>
            <a:rPr lang="en-US" sz="1600" dirty="0" smtClean="0"/>
            <a:t>(2</a:t>
          </a:r>
          <a:r>
            <a:rPr lang="en-US" sz="1600" baseline="30000" dirty="0" smtClean="0"/>
            <a:t>nd</a:t>
          </a:r>
          <a:r>
            <a:rPr lang="en-US" sz="1600" dirty="0" smtClean="0"/>
            <a:t> year)</a:t>
          </a:r>
          <a:endParaRPr lang="en-US" sz="1600" dirty="0"/>
        </a:p>
      </dgm:t>
    </dgm:pt>
    <dgm:pt modelId="{289F11A9-ACFE-1648-BC18-617B3809163F}" type="parTrans" cxnId="{112F8F13-6547-D546-9252-C7EAE4AB07D5}">
      <dgm:prSet/>
      <dgm:spPr/>
      <dgm:t>
        <a:bodyPr/>
        <a:lstStyle/>
        <a:p>
          <a:endParaRPr lang="en-US" sz="1600"/>
        </a:p>
      </dgm:t>
    </dgm:pt>
    <dgm:pt modelId="{967EE32B-5609-8C45-87F5-9D1D6EEA09D4}" type="sibTrans" cxnId="{112F8F13-6547-D546-9252-C7EAE4AB07D5}">
      <dgm:prSet/>
      <dgm:spPr/>
      <dgm:t>
        <a:bodyPr/>
        <a:lstStyle/>
        <a:p>
          <a:endParaRPr lang="en-US" sz="1600"/>
        </a:p>
      </dgm:t>
    </dgm:pt>
    <dgm:pt modelId="{AE74B80C-B3E8-8548-9731-3ECD738038D8}">
      <dgm:prSet custT="1"/>
      <dgm:spPr/>
      <dgm:t>
        <a:bodyPr/>
        <a:lstStyle/>
        <a:p>
          <a:r>
            <a:rPr lang="en-US" sz="1600" dirty="0" smtClean="0"/>
            <a:t>Fall 2014</a:t>
          </a:r>
        </a:p>
        <a:p>
          <a:r>
            <a:rPr lang="en-US" sz="1600" dirty="0" smtClean="0"/>
            <a:t>(4</a:t>
          </a:r>
          <a:r>
            <a:rPr lang="en-US" sz="1600" baseline="30000" dirty="0" smtClean="0"/>
            <a:t>th</a:t>
          </a:r>
          <a:r>
            <a:rPr lang="en-US" sz="1600" dirty="0" smtClean="0"/>
            <a:t> year)</a:t>
          </a:r>
          <a:endParaRPr lang="en-US" sz="1600" dirty="0"/>
        </a:p>
      </dgm:t>
    </dgm:pt>
    <dgm:pt modelId="{C7323C1C-973D-5D42-A76B-7DC8847BDBBB}" type="parTrans" cxnId="{E88974A0-6299-0044-B354-9FF77CB41E1D}">
      <dgm:prSet/>
      <dgm:spPr/>
      <dgm:t>
        <a:bodyPr/>
        <a:lstStyle/>
        <a:p>
          <a:endParaRPr lang="en-US" sz="1600"/>
        </a:p>
      </dgm:t>
    </dgm:pt>
    <dgm:pt modelId="{A0135124-1F73-934F-9DDF-BDB28187D620}" type="sibTrans" cxnId="{E88974A0-6299-0044-B354-9FF77CB41E1D}">
      <dgm:prSet/>
      <dgm:spPr/>
      <dgm:t>
        <a:bodyPr/>
        <a:lstStyle/>
        <a:p>
          <a:endParaRPr lang="en-US" sz="1600"/>
        </a:p>
      </dgm:t>
    </dgm:pt>
    <dgm:pt modelId="{9AAE597D-248B-4647-B5ED-D182D49E17CC}">
      <dgm:prSet custT="1"/>
      <dgm:spPr/>
      <dgm:t>
        <a:bodyPr/>
        <a:lstStyle/>
        <a:p>
          <a:r>
            <a:rPr lang="en-US" sz="1600" dirty="0" smtClean="0"/>
            <a:t>Spring 2012</a:t>
          </a:r>
          <a:endParaRPr lang="en-US" sz="1600" dirty="0"/>
        </a:p>
      </dgm:t>
    </dgm:pt>
    <dgm:pt modelId="{2A5E2D08-7628-064C-8AF7-D5FF6EDECA3C}" type="parTrans" cxnId="{012B8D97-ABC1-6A44-A4F5-65BE148867FB}">
      <dgm:prSet/>
      <dgm:spPr/>
      <dgm:t>
        <a:bodyPr/>
        <a:lstStyle/>
        <a:p>
          <a:endParaRPr lang="en-US" sz="1600"/>
        </a:p>
      </dgm:t>
    </dgm:pt>
    <dgm:pt modelId="{E69D7552-6A31-6E4E-AAF1-24EE2BD058B7}" type="sibTrans" cxnId="{012B8D97-ABC1-6A44-A4F5-65BE148867FB}">
      <dgm:prSet/>
      <dgm:spPr/>
      <dgm:t>
        <a:bodyPr/>
        <a:lstStyle/>
        <a:p>
          <a:endParaRPr lang="en-US" sz="1600"/>
        </a:p>
      </dgm:t>
    </dgm:pt>
    <dgm:pt modelId="{D55EB074-7F91-8D43-A344-E2A7D6333260}">
      <dgm:prSet custT="1"/>
      <dgm:spPr/>
      <dgm:t>
        <a:bodyPr/>
        <a:lstStyle/>
        <a:p>
          <a:r>
            <a:rPr lang="en-US" sz="1600" dirty="0" smtClean="0"/>
            <a:t>Spring 2014</a:t>
          </a:r>
          <a:endParaRPr lang="en-US" sz="1600" dirty="0"/>
        </a:p>
      </dgm:t>
    </dgm:pt>
    <dgm:pt modelId="{6CB7379A-8BD5-ED40-8208-763636ED2D94}" type="parTrans" cxnId="{0E20A442-AA90-A54B-BD41-5C0E5714C334}">
      <dgm:prSet/>
      <dgm:spPr/>
      <dgm:t>
        <a:bodyPr/>
        <a:lstStyle/>
        <a:p>
          <a:endParaRPr lang="en-US" sz="1600"/>
        </a:p>
      </dgm:t>
    </dgm:pt>
    <dgm:pt modelId="{812A10E4-D8F9-874B-B8DB-762069FBC4BB}" type="sibTrans" cxnId="{0E20A442-AA90-A54B-BD41-5C0E5714C334}">
      <dgm:prSet/>
      <dgm:spPr/>
      <dgm:t>
        <a:bodyPr/>
        <a:lstStyle/>
        <a:p>
          <a:endParaRPr lang="en-US" sz="1600"/>
        </a:p>
      </dgm:t>
    </dgm:pt>
    <dgm:pt modelId="{E556D638-B36A-3A41-8835-1231FC4EB1A3}">
      <dgm:prSet custT="1"/>
      <dgm:spPr/>
      <dgm:t>
        <a:bodyPr/>
        <a:lstStyle/>
        <a:p>
          <a:r>
            <a:rPr lang="en-US" sz="1600" dirty="0" smtClean="0"/>
            <a:t>Spring 2013</a:t>
          </a:r>
          <a:endParaRPr lang="en-US" sz="1600" dirty="0"/>
        </a:p>
      </dgm:t>
    </dgm:pt>
    <dgm:pt modelId="{16EE634B-922E-EB46-8C74-765A70904ED3}" type="parTrans" cxnId="{8A757E8A-9289-9443-A21D-A87227FCC79F}">
      <dgm:prSet/>
      <dgm:spPr/>
      <dgm:t>
        <a:bodyPr/>
        <a:lstStyle/>
        <a:p>
          <a:endParaRPr lang="en-US" sz="1600"/>
        </a:p>
      </dgm:t>
    </dgm:pt>
    <dgm:pt modelId="{5DDFA6A1-2A8E-0B44-9ACF-8617B9F7A426}" type="sibTrans" cxnId="{8A757E8A-9289-9443-A21D-A87227FCC79F}">
      <dgm:prSet/>
      <dgm:spPr/>
      <dgm:t>
        <a:bodyPr/>
        <a:lstStyle/>
        <a:p>
          <a:endParaRPr lang="en-US" sz="1600"/>
        </a:p>
      </dgm:t>
    </dgm:pt>
    <dgm:pt modelId="{AE5E020E-9C68-3145-A928-04B68BDD2FFB}">
      <dgm:prSet custT="1"/>
      <dgm:spPr/>
      <dgm:t>
        <a:bodyPr/>
        <a:lstStyle/>
        <a:p>
          <a:r>
            <a:rPr lang="en-US" sz="1600" dirty="0" smtClean="0"/>
            <a:t>Spring 2015</a:t>
          </a:r>
          <a:endParaRPr lang="en-US" sz="1600" dirty="0"/>
        </a:p>
      </dgm:t>
    </dgm:pt>
    <dgm:pt modelId="{CA3F8CF0-9D88-FD4C-B183-C9DE9543DEAB}" type="parTrans" cxnId="{4A04E0A1-3AA5-5142-B12B-2F9B2924FF82}">
      <dgm:prSet/>
      <dgm:spPr/>
      <dgm:t>
        <a:bodyPr/>
        <a:lstStyle/>
        <a:p>
          <a:endParaRPr lang="en-US" sz="1600"/>
        </a:p>
      </dgm:t>
    </dgm:pt>
    <dgm:pt modelId="{59E6F55F-A785-6947-9684-B35A630D4D72}" type="sibTrans" cxnId="{4A04E0A1-3AA5-5142-B12B-2F9B2924FF82}">
      <dgm:prSet/>
      <dgm:spPr/>
      <dgm:t>
        <a:bodyPr/>
        <a:lstStyle/>
        <a:p>
          <a:endParaRPr lang="en-US" sz="1600"/>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10">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10"/>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F69DB110-AF08-4C4E-AEC9-01E3AF9D7546}" type="pres">
      <dgm:prSet presAssocID="{9AAE597D-248B-4647-B5ED-D182D49E17CC}" presName="compositeB" presStyleCnt="0"/>
      <dgm:spPr/>
    </dgm:pt>
    <dgm:pt modelId="{3EE630C0-5FCB-4444-9306-91ADB66156E3}" type="pres">
      <dgm:prSet presAssocID="{9AAE597D-248B-4647-B5ED-D182D49E17CC}" presName="textB" presStyleLbl="revTx" presStyleIdx="1" presStyleCnt="10">
        <dgm:presLayoutVars>
          <dgm:bulletEnabled val="1"/>
        </dgm:presLayoutVars>
      </dgm:prSet>
      <dgm:spPr/>
      <dgm:t>
        <a:bodyPr/>
        <a:lstStyle/>
        <a:p>
          <a:endParaRPr lang="en-US"/>
        </a:p>
      </dgm:t>
    </dgm:pt>
    <dgm:pt modelId="{542C7E9B-DC2E-BB49-AF99-75970840B502}" type="pres">
      <dgm:prSet presAssocID="{9AAE597D-248B-4647-B5ED-D182D49E17CC}" presName="circleB" presStyleLbl="node1" presStyleIdx="1" presStyleCnt="10"/>
      <dgm:spPr/>
    </dgm:pt>
    <dgm:pt modelId="{36ABFE01-E5E4-B34F-838C-18B5B5C6A622}" type="pres">
      <dgm:prSet presAssocID="{9AAE597D-248B-4647-B5ED-D182D49E17CC}" presName="spaceB" presStyleCnt="0"/>
      <dgm:spPr/>
    </dgm:pt>
    <dgm:pt modelId="{CC1CE5EA-9070-E74B-8CEF-838BA297D02B}" type="pres">
      <dgm:prSet presAssocID="{E69D7552-6A31-6E4E-AAF1-24EE2BD058B7}" presName="space" presStyleCnt="0"/>
      <dgm:spPr/>
    </dgm:pt>
    <dgm:pt modelId="{651E9C8D-87C5-844B-A90A-A3C5396B10BF}" type="pres">
      <dgm:prSet presAssocID="{18AFFD78-0A50-734A-9883-4A09D06299DC}" presName="compositeA" presStyleCnt="0"/>
      <dgm:spPr/>
    </dgm:pt>
    <dgm:pt modelId="{3E939166-6B7F-0441-BD5D-1EA8E9934B37}" type="pres">
      <dgm:prSet presAssocID="{18AFFD78-0A50-734A-9883-4A09D06299DC}" presName="textA" presStyleLbl="revTx" presStyleIdx="2" presStyleCnt="10">
        <dgm:presLayoutVars>
          <dgm:bulletEnabled val="1"/>
        </dgm:presLayoutVars>
      </dgm:prSet>
      <dgm:spPr/>
      <dgm:t>
        <a:bodyPr/>
        <a:lstStyle/>
        <a:p>
          <a:endParaRPr lang="en-US"/>
        </a:p>
      </dgm:t>
    </dgm:pt>
    <dgm:pt modelId="{ECD29047-C88C-704A-9F76-E0465EA4EE79}" type="pres">
      <dgm:prSet presAssocID="{18AFFD78-0A50-734A-9883-4A09D06299DC}" presName="circleA" presStyleLbl="node1" presStyleIdx="2" presStyleCnt="10"/>
      <dgm:spPr/>
    </dgm:pt>
    <dgm:pt modelId="{84E9F6E4-D9D7-DA43-AD70-06529D141A30}" type="pres">
      <dgm:prSet presAssocID="{18AFFD78-0A50-734A-9883-4A09D06299DC}" presName="spaceA" presStyleCnt="0"/>
      <dgm:spPr/>
    </dgm:pt>
    <dgm:pt modelId="{9D4DECCF-75CF-B04E-8019-53B3625BC684}" type="pres">
      <dgm:prSet presAssocID="{967EE32B-5609-8C45-87F5-9D1D6EEA09D4}" presName="space" presStyleCnt="0"/>
      <dgm:spPr/>
    </dgm:pt>
    <dgm:pt modelId="{FE659067-A895-0F44-9E98-9E260996E910}" type="pres">
      <dgm:prSet presAssocID="{E556D638-B36A-3A41-8835-1231FC4EB1A3}" presName="compositeB" presStyleCnt="0"/>
      <dgm:spPr/>
    </dgm:pt>
    <dgm:pt modelId="{65B88A15-4832-6B40-888A-DDA5402ADE47}" type="pres">
      <dgm:prSet presAssocID="{E556D638-B36A-3A41-8835-1231FC4EB1A3}" presName="textB" presStyleLbl="revTx" presStyleIdx="3" presStyleCnt="10">
        <dgm:presLayoutVars>
          <dgm:bulletEnabled val="1"/>
        </dgm:presLayoutVars>
      </dgm:prSet>
      <dgm:spPr/>
      <dgm:t>
        <a:bodyPr/>
        <a:lstStyle/>
        <a:p>
          <a:endParaRPr lang="en-US"/>
        </a:p>
      </dgm:t>
    </dgm:pt>
    <dgm:pt modelId="{C0ABAF4A-5036-5740-9B02-8CE4FA4BC4A4}" type="pres">
      <dgm:prSet presAssocID="{E556D638-B36A-3A41-8835-1231FC4EB1A3}" presName="circleB" presStyleLbl="node1" presStyleIdx="3" presStyleCnt="10"/>
      <dgm:spPr/>
    </dgm:pt>
    <dgm:pt modelId="{7B6E6778-DA2F-4F48-AD8D-5631F735E539}" type="pres">
      <dgm:prSet presAssocID="{E556D638-B36A-3A41-8835-1231FC4EB1A3}" presName="spaceB" presStyleCnt="0"/>
      <dgm:spPr/>
    </dgm:pt>
    <dgm:pt modelId="{CC49309A-1B56-6E40-AB8B-D2806E40C916}" type="pres">
      <dgm:prSet presAssocID="{5DDFA6A1-2A8E-0B44-9ACF-8617B9F7A426}"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4" presStyleCnt="10">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4" presStyleCnt="10"/>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A8640FD8-006F-BA40-AF49-12BC3788CF78}" type="pres">
      <dgm:prSet presAssocID="{D55EB074-7F91-8D43-A344-E2A7D6333260}" presName="compositeB" presStyleCnt="0"/>
      <dgm:spPr/>
    </dgm:pt>
    <dgm:pt modelId="{4C89E966-E61B-684B-9ACE-CDD960F9829E}" type="pres">
      <dgm:prSet presAssocID="{D55EB074-7F91-8D43-A344-E2A7D6333260}" presName="textB" presStyleLbl="revTx" presStyleIdx="5" presStyleCnt="10">
        <dgm:presLayoutVars>
          <dgm:bulletEnabled val="1"/>
        </dgm:presLayoutVars>
      </dgm:prSet>
      <dgm:spPr/>
      <dgm:t>
        <a:bodyPr/>
        <a:lstStyle/>
        <a:p>
          <a:endParaRPr lang="en-US"/>
        </a:p>
      </dgm:t>
    </dgm:pt>
    <dgm:pt modelId="{0B7979CE-FB31-3342-BA4D-09A41942E313}" type="pres">
      <dgm:prSet presAssocID="{D55EB074-7F91-8D43-A344-E2A7D6333260}" presName="circleB" presStyleLbl="node1" presStyleIdx="5" presStyleCnt="10"/>
      <dgm:spPr/>
    </dgm:pt>
    <dgm:pt modelId="{08FD7736-354C-434A-81F3-A71A5EB86F4B}" type="pres">
      <dgm:prSet presAssocID="{D55EB074-7F91-8D43-A344-E2A7D6333260}" presName="spaceB" presStyleCnt="0"/>
      <dgm:spPr/>
    </dgm:pt>
    <dgm:pt modelId="{AB723BA4-8A15-054F-B354-1CBDD52D74F5}" type="pres">
      <dgm:prSet presAssocID="{812A10E4-D8F9-874B-B8DB-762069FBC4BB}" presName="space" presStyleCnt="0"/>
      <dgm:spPr/>
    </dgm:pt>
    <dgm:pt modelId="{67A738D1-4AD8-154E-BDA8-1389FD7EF7FE}" type="pres">
      <dgm:prSet presAssocID="{AE74B80C-B3E8-8548-9731-3ECD738038D8}" presName="compositeA" presStyleCnt="0"/>
      <dgm:spPr/>
    </dgm:pt>
    <dgm:pt modelId="{E06353E3-123E-9245-8F63-F28C6D913590}" type="pres">
      <dgm:prSet presAssocID="{AE74B80C-B3E8-8548-9731-3ECD738038D8}" presName="textA" presStyleLbl="revTx" presStyleIdx="6" presStyleCnt="10">
        <dgm:presLayoutVars>
          <dgm:bulletEnabled val="1"/>
        </dgm:presLayoutVars>
      </dgm:prSet>
      <dgm:spPr/>
      <dgm:t>
        <a:bodyPr/>
        <a:lstStyle/>
        <a:p>
          <a:endParaRPr lang="en-US"/>
        </a:p>
      </dgm:t>
    </dgm:pt>
    <dgm:pt modelId="{64BB239D-3901-954D-BD5D-56F478C1F6E8}" type="pres">
      <dgm:prSet presAssocID="{AE74B80C-B3E8-8548-9731-3ECD738038D8}" presName="circleA" presStyleLbl="node1" presStyleIdx="6" presStyleCnt="10"/>
      <dgm:spPr/>
    </dgm:pt>
    <dgm:pt modelId="{268066AD-C111-2840-9BD6-BAC62EE04FE2}" type="pres">
      <dgm:prSet presAssocID="{AE74B80C-B3E8-8548-9731-3ECD738038D8}" presName="spaceA" presStyleCnt="0"/>
      <dgm:spPr/>
    </dgm:pt>
    <dgm:pt modelId="{CC4742BE-AA0E-A549-B514-29F8CF3F2397}" type="pres">
      <dgm:prSet presAssocID="{A0135124-1F73-934F-9DDF-BDB28187D620}" presName="space" presStyleCnt="0"/>
      <dgm:spPr/>
    </dgm:pt>
    <dgm:pt modelId="{5199E28F-3F59-C644-9ED9-99D4CD2A86C7}" type="pres">
      <dgm:prSet presAssocID="{AE5E020E-9C68-3145-A928-04B68BDD2FFB}" presName="compositeB" presStyleCnt="0"/>
      <dgm:spPr/>
    </dgm:pt>
    <dgm:pt modelId="{AAB3224F-CA81-0447-BCD4-F51F0B14997B}" type="pres">
      <dgm:prSet presAssocID="{AE5E020E-9C68-3145-A928-04B68BDD2FFB}" presName="textB" presStyleLbl="revTx" presStyleIdx="7" presStyleCnt="10">
        <dgm:presLayoutVars>
          <dgm:bulletEnabled val="1"/>
        </dgm:presLayoutVars>
      </dgm:prSet>
      <dgm:spPr/>
      <dgm:t>
        <a:bodyPr/>
        <a:lstStyle/>
        <a:p>
          <a:endParaRPr lang="en-US"/>
        </a:p>
      </dgm:t>
    </dgm:pt>
    <dgm:pt modelId="{DE45DB7C-1C91-C546-A7DB-A2C648776258}" type="pres">
      <dgm:prSet presAssocID="{AE5E020E-9C68-3145-A928-04B68BDD2FFB}" presName="circleB" presStyleLbl="node1" presStyleIdx="7" presStyleCnt="10"/>
      <dgm:spPr/>
    </dgm:pt>
    <dgm:pt modelId="{A92FC556-3A07-C14D-B443-C555AB607806}" type="pres">
      <dgm:prSet presAssocID="{AE5E020E-9C68-3145-A928-04B68BDD2FFB}" presName="spaceB" presStyleCnt="0"/>
      <dgm:spPr/>
    </dgm:pt>
    <dgm:pt modelId="{1BAB4AE4-951F-6D4A-9E01-E6E5A1DC836C}" type="pres">
      <dgm:prSet presAssocID="{59E6F55F-A785-6947-9684-B35A630D4D72}"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8" presStyleCnt="10">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8" presStyleCnt="10"/>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9" presStyleCnt="10">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9" presStyleCnt="10"/>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6" destOrd="0" parTransId="{C7323C1C-973D-5D42-A76B-7DC8847BDBBB}" sibTransId="{A0135124-1F73-934F-9DDF-BDB28187D620}"/>
    <dgm:cxn modelId="{012B8D97-ABC1-6A44-A4F5-65BE148867FB}" srcId="{9277C71B-1511-EA4D-98AA-F0B32F73C270}" destId="{9AAE597D-248B-4647-B5ED-D182D49E17CC}" srcOrd="1" destOrd="0" parTransId="{2A5E2D08-7628-064C-8AF7-D5FF6EDECA3C}" sibTransId="{E69D7552-6A31-6E4E-AAF1-24EE2BD058B7}"/>
    <dgm:cxn modelId="{045AB048-2BB8-FF43-8D5F-F4D02D9FD46C}" srcId="{9277C71B-1511-EA4D-98AA-F0B32F73C270}" destId="{3E66EBDA-1608-4447-B1B8-2C2B24E625A8}" srcOrd="8" destOrd="0" parTransId="{40E0BAE5-B638-4347-837D-53873427BFF4}" sibTransId="{8C815860-4D5A-B746-A6C3-9FE1A4E6C7EC}"/>
    <dgm:cxn modelId="{112F8F13-6547-D546-9252-C7EAE4AB07D5}" srcId="{9277C71B-1511-EA4D-98AA-F0B32F73C270}" destId="{18AFFD78-0A50-734A-9883-4A09D06299DC}" srcOrd="2" destOrd="0" parTransId="{289F11A9-ACFE-1648-BC18-617B3809163F}" sibTransId="{967EE32B-5609-8C45-87F5-9D1D6EEA09D4}"/>
    <dgm:cxn modelId="{0E20A442-AA90-A54B-BD41-5C0E5714C334}" srcId="{9277C71B-1511-EA4D-98AA-F0B32F73C270}" destId="{D55EB074-7F91-8D43-A344-E2A7D6333260}" srcOrd="5" destOrd="0" parTransId="{6CB7379A-8BD5-ED40-8208-763636ED2D94}" sibTransId="{812A10E4-D8F9-874B-B8DB-762069FBC4BB}"/>
    <dgm:cxn modelId="{3B6E6857-96E7-3241-B782-C7212EE4670F}" type="presOf" srcId="{41A490A2-519D-AF44-A671-21645CF6D3B6}" destId="{7468C0D4-6AA2-5642-A2A6-50F3BE782236}" srcOrd="0" destOrd="0" presId="urn:microsoft.com/office/officeart/2005/8/layout/hProcess11"/>
    <dgm:cxn modelId="{8A757E8A-9289-9443-A21D-A87227FCC79F}" srcId="{9277C71B-1511-EA4D-98AA-F0B32F73C270}" destId="{E556D638-B36A-3A41-8835-1231FC4EB1A3}" srcOrd="3" destOrd="0" parTransId="{16EE634B-922E-EB46-8C74-765A70904ED3}" sibTransId="{5DDFA6A1-2A8E-0B44-9ACF-8617B9F7A426}"/>
    <dgm:cxn modelId="{9C045C16-D754-244F-92CA-9BAB76189BDC}" type="presOf" srcId="{18AFFD78-0A50-734A-9883-4A09D06299DC}" destId="{3E939166-6B7F-0441-BD5D-1EA8E9934B37}" srcOrd="0" destOrd="0" presId="urn:microsoft.com/office/officeart/2005/8/layout/hProcess11"/>
    <dgm:cxn modelId="{8CFCB81A-92AE-C643-9B62-B53B46B718DD}" type="presOf" srcId="{AE5E020E-9C68-3145-A928-04B68BDD2FFB}" destId="{AAB3224F-CA81-0447-BCD4-F51F0B14997B}" srcOrd="0" destOrd="0" presId="urn:microsoft.com/office/officeart/2005/8/layout/hProcess11"/>
    <dgm:cxn modelId="{A3F48A51-E505-DC4E-A979-C889666927B8}" type="presOf" srcId="{3E66EBDA-1608-4447-B1B8-2C2B24E625A8}" destId="{400A8A59-0A3D-1A4C-852A-71CB129BA5CC}"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C3B7BB1B-7DAD-B740-A45D-9025D558585A}" type="presOf" srcId="{28C8CF04-EF8B-964D-B42E-EA8D531903D2}" destId="{5A648200-5AE9-6843-9452-E7AE2E4ADC28}" srcOrd="0" destOrd="0" presId="urn:microsoft.com/office/officeart/2005/8/layout/hProcess11"/>
    <dgm:cxn modelId="{4A04E0A1-3AA5-5142-B12B-2F9B2924FF82}" srcId="{9277C71B-1511-EA4D-98AA-F0B32F73C270}" destId="{AE5E020E-9C68-3145-A928-04B68BDD2FFB}" srcOrd="7" destOrd="0" parTransId="{CA3F8CF0-9D88-FD4C-B183-C9DE9543DEAB}" sibTransId="{59E6F55F-A785-6947-9684-B35A630D4D72}"/>
    <dgm:cxn modelId="{59F109AB-91B3-F843-B46C-0D09568EA395}" srcId="{9277C71B-1511-EA4D-98AA-F0B32F73C270}" destId="{28C8CF04-EF8B-964D-B42E-EA8D531903D2}" srcOrd="4" destOrd="0" parTransId="{2F26239E-9C6E-8143-8B17-8715631B7754}" sibTransId="{31F2B9E1-FF5E-D34D-BEDA-4C9AB86D8095}"/>
    <dgm:cxn modelId="{AA349013-0446-D043-ABF6-EE18264280B3}" type="presOf" srcId="{D55EB074-7F91-8D43-A344-E2A7D6333260}" destId="{4C89E966-E61B-684B-9ACE-CDD960F9829E}" srcOrd="0" destOrd="0" presId="urn:microsoft.com/office/officeart/2005/8/layout/hProcess11"/>
    <dgm:cxn modelId="{E5651EC7-C745-6C41-A86A-543514ED4538}" type="presOf" srcId="{9AAE597D-248B-4647-B5ED-D182D49E17CC}" destId="{3EE630C0-5FCB-4444-9306-91ADB66156E3}" srcOrd="0" destOrd="0" presId="urn:microsoft.com/office/officeart/2005/8/layout/hProcess11"/>
    <dgm:cxn modelId="{7E061E30-24A9-9541-A4F2-0BB21F2AFF33}" srcId="{9277C71B-1511-EA4D-98AA-F0B32F73C270}" destId="{41A490A2-519D-AF44-A671-21645CF6D3B6}" srcOrd="9"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18C719A8-3770-0D42-91A4-FEEEF3015C50}" type="presOf" srcId="{E556D638-B36A-3A41-8835-1231FC4EB1A3}" destId="{65B88A15-4832-6B40-888A-DDA5402ADE47}" srcOrd="0" destOrd="0" presId="urn:microsoft.com/office/officeart/2005/8/layout/hProcess11"/>
    <dgm:cxn modelId="{94E12AF5-E1F7-F34E-9F28-873AB179EE48}" type="presOf" srcId="{AE74B80C-B3E8-8548-9731-3ECD738038D8}" destId="{E06353E3-123E-9245-8F63-F28C6D913590}" srcOrd="0" destOrd="0" presId="urn:microsoft.com/office/officeart/2005/8/layout/hProcess11"/>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4C55653E-5B9D-8A47-B369-715A1EC73954}" type="presParOf" srcId="{69E4C19B-89A0-1446-8FDD-1888169EF13C}" destId="{F69DB110-AF08-4C4E-AEC9-01E3AF9D7546}" srcOrd="2" destOrd="0" presId="urn:microsoft.com/office/officeart/2005/8/layout/hProcess11"/>
    <dgm:cxn modelId="{35DE4745-ADDA-3743-8B29-4E262F9E06AC}" type="presParOf" srcId="{F69DB110-AF08-4C4E-AEC9-01E3AF9D7546}" destId="{3EE630C0-5FCB-4444-9306-91ADB66156E3}" srcOrd="0" destOrd="0" presId="urn:microsoft.com/office/officeart/2005/8/layout/hProcess11"/>
    <dgm:cxn modelId="{E4D1211C-56C5-2945-B743-4149EC0627E1}" type="presParOf" srcId="{F69DB110-AF08-4C4E-AEC9-01E3AF9D7546}" destId="{542C7E9B-DC2E-BB49-AF99-75970840B502}" srcOrd="1" destOrd="0" presId="urn:microsoft.com/office/officeart/2005/8/layout/hProcess11"/>
    <dgm:cxn modelId="{056F90F5-71D1-4E4A-BA55-7395CC9F232D}" type="presParOf" srcId="{F69DB110-AF08-4C4E-AEC9-01E3AF9D7546}" destId="{36ABFE01-E5E4-B34F-838C-18B5B5C6A622}" srcOrd="2" destOrd="0" presId="urn:microsoft.com/office/officeart/2005/8/layout/hProcess11"/>
    <dgm:cxn modelId="{72F2D243-9374-E64C-9187-9F7927B1FEEF}" type="presParOf" srcId="{69E4C19B-89A0-1446-8FDD-1888169EF13C}" destId="{CC1CE5EA-9070-E74B-8CEF-838BA297D02B}" srcOrd="3" destOrd="0" presId="urn:microsoft.com/office/officeart/2005/8/layout/hProcess11"/>
    <dgm:cxn modelId="{8D5F7CCF-3B3A-6E45-9BF5-163D599F9601}" type="presParOf" srcId="{69E4C19B-89A0-1446-8FDD-1888169EF13C}" destId="{651E9C8D-87C5-844B-A90A-A3C5396B10BF}" srcOrd="4" destOrd="0" presId="urn:microsoft.com/office/officeart/2005/8/layout/hProcess11"/>
    <dgm:cxn modelId="{7388D30E-A4C8-D241-B7D4-5E4CCDC41F9D}" type="presParOf" srcId="{651E9C8D-87C5-844B-A90A-A3C5396B10BF}" destId="{3E939166-6B7F-0441-BD5D-1EA8E9934B37}" srcOrd="0" destOrd="0" presId="urn:microsoft.com/office/officeart/2005/8/layout/hProcess11"/>
    <dgm:cxn modelId="{3A6A2F95-C805-DD46-8304-4C504605D560}" type="presParOf" srcId="{651E9C8D-87C5-844B-A90A-A3C5396B10BF}" destId="{ECD29047-C88C-704A-9F76-E0465EA4EE79}" srcOrd="1" destOrd="0" presId="urn:microsoft.com/office/officeart/2005/8/layout/hProcess11"/>
    <dgm:cxn modelId="{4A2EB979-5DFD-D241-99DE-0C34B687E497}" type="presParOf" srcId="{651E9C8D-87C5-844B-A90A-A3C5396B10BF}" destId="{84E9F6E4-D9D7-DA43-AD70-06529D141A30}" srcOrd="2" destOrd="0" presId="urn:microsoft.com/office/officeart/2005/8/layout/hProcess11"/>
    <dgm:cxn modelId="{EE464988-BCEF-9A40-A522-C0111D10B527}" type="presParOf" srcId="{69E4C19B-89A0-1446-8FDD-1888169EF13C}" destId="{9D4DECCF-75CF-B04E-8019-53B3625BC684}" srcOrd="5" destOrd="0" presId="urn:microsoft.com/office/officeart/2005/8/layout/hProcess11"/>
    <dgm:cxn modelId="{63F0D3C6-6F72-224F-953B-9D69C6EE5396}" type="presParOf" srcId="{69E4C19B-89A0-1446-8FDD-1888169EF13C}" destId="{FE659067-A895-0F44-9E98-9E260996E910}" srcOrd="6" destOrd="0" presId="urn:microsoft.com/office/officeart/2005/8/layout/hProcess11"/>
    <dgm:cxn modelId="{5A1CA207-E8A4-B34E-90D0-0713A1F72D7C}" type="presParOf" srcId="{FE659067-A895-0F44-9E98-9E260996E910}" destId="{65B88A15-4832-6B40-888A-DDA5402ADE47}" srcOrd="0" destOrd="0" presId="urn:microsoft.com/office/officeart/2005/8/layout/hProcess11"/>
    <dgm:cxn modelId="{5AAC2152-50D2-0D45-8EA6-8B70A0B4B758}" type="presParOf" srcId="{FE659067-A895-0F44-9E98-9E260996E910}" destId="{C0ABAF4A-5036-5740-9B02-8CE4FA4BC4A4}" srcOrd="1" destOrd="0" presId="urn:microsoft.com/office/officeart/2005/8/layout/hProcess11"/>
    <dgm:cxn modelId="{64873F0A-8720-5F42-A6E9-AADD171121E1}" type="presParOf" srcId="{FE659067-A895-0F44-9E98-9E260996E910}" destId="{7B6E6778-DA2F-4F48-AD8D-5631F735E539}" srcOrd="2" destOrd="0" presId="urn:microsoft.com/office/officeart/2005/8/layout/hProcess11"/>
    <dgm:cxn modelId="{83C51023-52DD-334A-90EA-180C88C9E397}" type="presParOf" srcId="{69E4C19B-89A0-1446-8FDD-1888169EF13C}" destId="{CC49309A-1B56-6E40-AB8B-D2806E40C916}" srcOrd="7" destOrd="0" presId="urn:microsoft.com/office/officeart/2005/8/layout/hProcess11"/>
    <dgm:cxn modelId="{19FC72FD-0C77-0C4B-9806-69764E1A5650}" type="presParOf" srcId="{69E4C19B-89A0-1446-8FDD-1888169EF13C}" destId="{3E9AB7DA-DA65-C44B-AD8B-EC667B6D1886}" srcOrd="8" destOrd="0" presId="urn:microsoft.com/office/officeart/2005/8/layout/hProcess11"/>
    <dgm:cxn modelId="{ECB653A8-C2C7-F24F-B7F1-96B9913D05A9}" type="presParOf" srcId="{3E9AB7DA-DA65-C44B-AD8B-EC667B6D1886}" destId="{5A648200-5AE9-6843-9452-E7AE2E4ADC28}" srcOrd="0" destOrd="0" presId="urn:microsoft.com/office/officeart/2005/8/layout/hProcess11"/>
    <dgm:cxn modelId="{2AF133FE-648A-8445-B294-D6ACAEF93899}" type="presParOf" srcId="{3E9AB7DA-DA65-C44B-AD8B-EC667B6D1886}" destId="{A64B2C26-5E6A-C741-849D-5AD203BA27DE}" srcOrd="1" destOrd="0" presId="urn:microsoft.com/office/officeart/2005/8/layout/hProcess11"/>
    <dgm:cxn modelId="{4119AEAE-2277-6F4C-886D-C35C57441F5E}"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9" destOrd="0" presId="urn:microsoft.com/office/officeart/2005/8/layout/hProcess11"/>
    <dgm:cxn modelId="{2E123213-6237-2041-84A6-1CB3FA16E474}" type="presParOf" srcId="{69E4C19B-89A0-1446-8FDD-1888169EF13C}" destId="{A8640FD8-006F-BA40-AF49-12BC3788CF78}" srcOrd="10" destOrd="0" presId="urn:microsoft.com/office/officeart/2005/8/layout/hProcess11"/>
    <dgm:cxn modelId="{BD0B12ED-EFB8-EF42-AB40-F3B7C6CF03FB}" type="presParOf" srcId="{A8640FD8-006F-BA40-AF49-12BC3788CF78}" destId="{4C89E966-E61B-684B-9ACE-CDD960F9829E}" srcOrd="0" destOrd="0" presId="urn:microsoft.com/office/officeart/2005/8/layout/hProcess11"/>
    <dgm:cxn modelId="{DEF53858-CFA5-1940-8F59-1646BDF4718B}" type="presParOf" srcId="{A8640FD8-006F-BA40-AF49-12BC3788CF78}" destId="{0B7979CE-FB31-3342-BA4D-09A41942E313}" srcOrd="1" destOrd="0" presId="urn:microsoft.com/office/officeart/2005/8/layout/hProcess11"/>
    <dgm:cxn modelId="{2687D48F-7632-AA4E-8F33-BE1833E433E1}" type="presParOf" srcId="{A8640FD8-006F-BA40-AF49-12BC3788CF78}" destId="{08FD7736-354C-434A-81F3-A71A5EB86F4B}" srcOrd="2" destOrd="0" presId="urn:microsoft.com/office/officeart/2005/8/layout/hProcess11"/>
    <dgm:cxn modelId="{7C295CC4-27EF-3B4E-9A06-809343410C91}" type="presParOf" srcId="{69E4C19B-89A0-1446-8FDD-1888169EF13C}" destId="{AB723BA4-8A15-054F-B354-1CBDD52D74F5}" srcOrd="11" destOrd="0" presId="urn:microsoft.com/office/officeart/2005/8/layout/hProcess11"/>
    <dgm:cxn modelId="{02BF90B6-F12C-9F46-A92E-0ED971E4263C}" type="presParOf" srcId="{69E4C19B-89A0-1446-8FDD-1888169EF13C}" destId="{67A738D1-4AD8-154E-BDA8-1389FD7EF7FE}" srcOrd="12" destOrd="0" presId="urn:microsoft.com/office/officeart/2005/8/layout/hProcess11"/>
    <dgm:cxn modelId="{D1C563D9-5AB2-2A46-AF8C-803F43136A3D}" type="presParOf" srcId="{67A738D1-4AD8-154E-BDA8-1389FD7EF7FE}" destId="{E06353E3-123E-9245-8F63-F28C6D913590}" srcOrd="0" destOrd="0" presId="urn:microsoft.com/office/officeart/2005/8/layout/hProcess11"/>
    <dgm:cxn modelId="{94A84B0D-2DBF-A64E-971E-3213F49F685E}" type="presParOf" srcId="{67A738D1-4AD8-154E-BDA8-1389FD7EF7FE}" destId="{64BB239D-3901-954D-BD5D-56F478C1F6E8}" srcOrd="1" destOrd="0" presId="urn:microsoft.com/office/officeart/2005/8/layout/hProcess11"/>
    <dgm:cxn modelId="{6A020067-4747-E345-ACC1-CFBD35E04987}" type="presParOf" srcId="{67A738D1-4AD8-154E-BDA8-1389FD7EF7FE}" destId="{268066AD-C111-2840-9BD6-BAC62EE04FE2}" srcOrd="2" destOrd="0" presId="urn:microsoft.com/office/officeart/2005/8/layout/hProcess11"/>
    <dgm:cxn modelId="{13B7CFD1-65CC-6642-9613-BEE30D9D3D31}" type="presParOf" srcId="{69E4C19B-89A0-1446-8FDD-1888169EF13C}" destId="{CC4742BE-AA0E-A549-B514-29F8CF3F2397}" srcOrd="13" destOrd="0" presId="urn:microsoft.com/office/officeart/2005/8/layout/hProcess11"/>
    <dgm:cxn modelId="{81FC14C2-3FBF-DC49-A70C-E64C1A557726}" type="presParOf" srcId="{69E4C19B-89A0-1446-8FDD-1888169EF13C}" destId="{5199E28F-3F59-C644-9ED9-99D4CD2A86C7}" srcOrd="14" destOrd="0" presId="urn:microsoft.com/office/officeart/2005/8/layout/hProcess11"/>
    <dgm:cxn modelId="{18E85EBA-31B6-1249-AC01-5897A3A7AAA3}" type="presParOf" srcId="{5199E28F-3F59-C644-9ED9-99D4CD2A86C7}" destId="{AAB3224F-CA81-0447-BCD4-F51F0B14997B}" srcOrd="0" destOrd="0" presId="urn:microsoft.com/office/officeart/2005/8/layout/hProcess11"/>
    <dgm:cxn modelId="{E92DC8C3-FCF8-A248-A690-B0FD5B72E173}" type="presParOf" srcId="{5199E28F-3F59-C644-9ED9-99D4CD2A86C7}" destId="{DE45DB7C-1C91-C546-A7DB-A2C648776258}" srcOrd="1" destOrd="0" presId="urn:microsoft.com/office/officeart/2005/8/layout/hProcess11"/>
    <dgm:cxn modelId="{BB883E06-3776-D946-83C3-C891D3D5B939}" type="presParOf" srcId="{5199E28F-3F59-C644-9ED9-99D4CD2A86C7}" destId="{A92FC556-3A07-C14D-B443-C555AB607806}" srcOrd="2" destOrd="0" presId="urn:microsoft.com/office/officeart/2005/8/layout/hProcess11"/>
    <dgm:cxn modelId="{E4F27F04-9A83-5D43-8CFF-757C062EA2B8}" type="presParOf" srcId="{69E4C19B-89A0-1446-8FDD-1888169EF13C}" destId="{1BAB4AE4-951F-6D4A-9E01-E6E5A1DC836C}" srcOrd="15" destOrd="0" presId="urn:microsoft.com/office/officeart/2005/8/layout/hProcess11"/>
    <dgm:cxn modelId="{529F9254-ABBC-FB48-AF86-2C40D82D116B}" type="presParOf" srcId="{69E4C19B-89A0-1446-8FDD-1888169EF13C}" destId="{CD69044A-375F-EE4E-8C0A-834541CE4C97}" srcOrd="16" destOrd="0" presId="urn:microsoft.com/office/officeart/2005/8/layout/hProcess11"/>
    <dgm:cxn modelId="{E9725144-FC16-3A4B-BE33-18EDB1DB0FA4}" type="presParOf" srcId="{CD69044A-375F-EE4E-8C0A-834541CE4C97}" destId="{400A8A59-0A3D-1A4C-852A-71CB129BA5CC}" srcOrd="0" destOrd="0" presId="urn:microsoft.com/office/officeart/2005/8/layout/hProcess11"/>
    <dgm:cxn modelId="{EB9B429D-B667-FE48-BF2C-E04A1B19CD80}" type="presParOf" srcId="{CD69044A-375F-EE4E-8C0A-834541CE4C97}" destId="{50764F9F-2AC7-0E41-8799-863632763332}" srcOrd="1" destOrd="0" presId="urn:microsoft.com/office/officeart/2005/8/layout/hProcess11"/>
    <dgm:cxn modelId="{5DDB35C0-2440-B344-858E-5F366000DC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17" destOrd="0" presId="urn:microsoft.com/office/officeart/2005/8/layout/hProcess11"/>
    <dgm:cxn modelId="{CC9A0D65-7ECC-BF48-9E9B-984D4400A50C}" type="presParOf" srcId="{69E4C19B-89A0-1446-8FDD-1888169EF13C}" destId="{EB7AF480-05FE-4545-A9D2-BE29D2890478}" srcOrd="18" destOrd="0" presId="urn:microsoft.com/office/officeart/2005/8/layout/hProcess11"/>
    <dgm:cxn modelId="{81AED2F6-0760-0540-A707-572F609BC26C}" type="presParOf" srcId="{EB7AF480-05FE-4545-A9D2-BE29D2890478}" destId="{7468C0D4-6AA2-5642-A2A6-50F3BE782236}" srcOrd="0" destOrd="0" presId="urn:microsoft.com/office/officeart/2005/8/layout/hProcess11"/>
    <dgm:cxn modelId="{27A9FFEB-CE01-1E49-8851-6162D94DD28D}" type="presParOf" srcId="{EB7AF480-05FE-4545-A9D2-BE29D2890478}" destId="{14FB8900-ECAD-EF49-85A9-B8CBE3EA0556}" srcOrd="1" destOrd="0" presId="urn:microsoft.com/office/officeart/2005/8/layout/hProcess11"/>
    <dgm:cxn modelId="{E243EBAE-3C21-3F43-81F6-FE8D83C50D41}"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6279"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2011</a:t>
          </a:r>
        </a:p>
        <a:p>
          <a:pPr lvl="0" algn="ctr" defTabSz="711200">
            <a:lnSpc>
              <a:spcPct val="90000"/>
            </a:lnSpc>
            <a:spcBef>
              <a:spcPct val="0"/>
            </a:spcBef>
            <a:spcAft>
              <a:spcPct val="35000"/>
            </a:spcAft>
          </a:pPr>
          <a:r>
            <a:rPr lang="en-US" sz="1600" kern="1200" dirty="0" smtClean="0"/>
            <a:t>(1</a:t>
          </a:r>
          <a:r>
            <a:rPr lang="en-US" sz="1600" kern="1200" baseline="30000" dirty="0" smtClean="0"/>
            <a:t>st</a:t>
          </a:r>
          <a:r>
            <a:rPr lang="en-US" sz="1600" kern="1200" baseline="0" dirty="0" smtClean="0"/>
            <a:t> year)</a:t>
          </a:r>
          <a:endParaRPr lang="en-US" sz="1600" kern="1200" dirty="0"/>
        </a:p>
      </dsp:txBody>
      <dsp:txXfrm>
        <a:off x="6279" y="0"/>
        <a:ext cx="1018996" cy="1740535"/>
      </dsp:txXfrm>
    </dsp:sp>
    <dsp:sp modelId="{D2EAE743-7C7C-1B4C-B83C-BCB7EBE39B70}">
      <dsp:nvSpPr>
        <dsp:cNvPr id="0" name=""/>
        <dsp:cNvSpPr/>
      </dsp:nvSpPr>
      <dsp:spPr>
        <a:xfrm>
          <a:off x="29821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E630C0-5FCB-4444-9306-91ADB66156E3}">
      <dsp:nvSpPr>
        <dsp:cNvPr id="0" name=""/>
        <dsp:cNvSpPr/>
      </dsp:nvSpPr>
      <dsp:spPr>
        <a:xfrm>
          <a:off x="1076225"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2012</a:t>
          </a:r>
          <a:endParaRPr lang="en-US" sz="1600" kern="1200" dirty="0"/>
        </a:p>
      </dsp:txBody>
      <dsp:txXfrm>
        <a:off x="1076225" y="2610802"/>
        <a:ext cx="1018996" cy="1740535"/>
      </dsp:txXfrm>
    </dsp:sp>
    <dsp:sp modelId="{542C7E9B-DC2E-BB49-AF99-75970840B502}">
      <dsp:nvSpPr>
        <dsp:cNvPr id="0" name=""/>
        <dsp:cNvSpPr/>
      </dsp:nvSpPr>
      <dsp:spPr>
        <a:xfrm>
          <a:off x="136815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939166-6B7F-0441-BD5D-1EA8E9934B37}">
      <dsp:nvSpPr>
        <dsp:cNvPr id="0" name=""/>
        <dsp:cNvSpPr/>
      </dsp:nvSpPr>
      <dsp:spPr>
        <a:xfrm>
          <a:off x="2146171"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2012</a:t>
          </a:r>
        </a:p>
        <a:p>
          <a:pPr lvl="0" algn="ctr" defTabSz="711200">
            <a:lnSpc>
              <a:spcPct val="90000"/>
            </a:lnSpc>
            <a:spcBef>
              <a:spcPct val="0"/>
            </a:spcBef>
            <a:spcAft>
              <a:spcPct val="35000"/>
            </a:spcAft>
          </a:pPr>
          <a:r>
            <a:rPr lang="en-US" sz="1600" kern="1200" dirty="0" smtClean="0"/>
            <a:t>(2</a:t>
          </a:r>
          <a:r>
            <a:rPr lang="en-US" sz="1600" kern="1200" baseline="30000" dirty="0" smtClean="0"/>
            <a:t>nd</a:t>
          </a:r>
          <a:r>
            <a:rPr lang="en-US" sz="1600" kern="1200" dirty="0" smtClean="0"/>
            <a:t> year)</a:t>
          </a:r>
          <a:endParaRPr lang="en-US" sz="1600" kern="1200" dirty="0"/>
        </a:p>
      </dsp:txBody>
      <dsp:txXfrm>
        <a:off x="2146171" y="0"/>
        <a:ext cx="1018996" cy="1740535"/>
      </dsp:txXfrm>
    </dsp:sp>
    <dsp:sp modelId="{ECD29047-C88C-704A-9F76-E0465EA4EE79}">
      <dsp:nvSpPr>
        <dsp:cNvPr id="0" name=""/>
        <dsp:cNvSpPr/>
      </dsp:nvSpPr>
      <dsp:spPr>
        <a:xfrm>
          <a:off x="243810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5B88A15-4832-6B40-888A-DDA5402ADE47}">
      <dsp:nvSpPr>
        <dsp:cNvPr id="0" name=""/>
        <dsp:cNvSpPr/>
      </dsp:nvSpPr>
      <dsp:spPr>
        <a:xfrm>
          <a:off x="3216118"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2013</a:t>
          </a:r>
          <a:endParaRPr lang="en-US" sz="1600" kern="1200" dirty="0"/>
        </a:p>
      </dsp:txBody>
      <dsp:txXfrm>
        <a:off x="3216118" y="2610802"/>
        <a:ext cx="1018996" cy="1740535"/>
      </dsp:txXfrm>
    </dsp:sp>
    <dsp:sp modelId="{C0ABAF4A-5036-5740-9B02-8CE4FA4BC4A4}">
      <dsp:nvSpPr>
        <dsp:cNvPr id="0" name=""/>
        <dsp:cNvSpPr/>
      </dsp:nvSpPr>
      <dsp:spPr>
        <a:xfrm>
          <a:off x="3508049"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4286064"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2013</a:t>
          </a:r>
        </a:p>
        <a:p>
          <a:pPr lvl="0" algn="ctr" defTabSz="711200">
            <a:lnSpc>
              <a:spcPct val="90000"/>
            </a:lnSpc>
            <a:spcBef>
              <a:spcPct val="0"/>
            </a:spcBef>
            <a:spcAft>
              <a:spcPct val="35000"/>
            </a:spcAft>
          </a:pPr>
          <a:r>
            <a:rPr lang="en-US" sz="1600" kern="1200" dirty="0" smtClean="0"/>
            <a:t>(3</a:t>
          </a:r>
          <a:r>
            <a:rPr lang="en-US" sz="1600" kern="1200" baseline="30000" dirty="0" smtClean="0"/>
            <a:t>rd</a:t>
          </a:r>
          <a:r>
            <a:rPr lang="en-US" sz="1600" kern="1200" dirty="0" smtClean="0"/>
            <a:t> year)</a:t>
          </a:r>
          <a:endParaRPr lang="en-US" sz="1600" kern="1200" dirty="0"/>
        </a:p>
      </dsp:txBody>
      <dsp:txXfrm>
        <a:off x="4286064" y="0"/>
        <a:ext cx="1018996" cy="1740535"/>
      </dsp:txXfrm>
    </dsp:sp>
    <dsp:sp modelId="{A64B2C26-5E6A-C741-849D-5AD203BA27DE}">
      <dsp:nvSpPr>
        <dsp:cNvPr id="0" name=""/>
        <dsp:cNvSpPr/>
      </dsp:nvSpPr>
      <dsp:spPr>
        <a:xfrm>
          <a:off x="4577996"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89E966-E61B-684B-9ACE-CDD960F9829E}">
      <dsp:nvSpPr>
        <dsp:cNvPr id="0" name=""/>
        <dsp:cNvSpPr/>
      </dsp:nvSpPr>
      <dsp:spPr>
        <a:xfrm>
          <a:off x="5356011"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2014</a:t>
          </a:r>
          <a:endParaRPr lang="en-US" sz="1600" kern="1200" dirty="0"/>
        </a:p>
      </dsp:txBody>
      <dsp:txXfrm>
        <a:off x="5356011" y="2610802"/>
        <a:ext cx="1018996" cy="1740535"/>
      </dsp:txXfrm>
    </dsp:sp>
    <dsp:sp modelId="{0B7979CE-FB31-3342-BA4D-09A41942E313}">
      <dsp:nvSpPr>
        <dsp:cNvPr id="0" name=""/>
        <dsp:cNvSpPr/>
      </dsp:nvSpPr>
      <dsp:spPr>
        <a:xfrm>
          <a:off x="5647942"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6353E3-123E-9245-8F63-F28C6D913590}">
      <dsp:nvSpPr>
        <dsp:cNvPr id="0" name=""/>
        <dsp:cNvSpPr/>
      </dsp:nvSpPr>
      <dsp:spPr>
        <a:xfrm>
          <a:off x="6425957"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2014</a:t>
          </a:r>
        </a:p>
        <a:p>
          <a:pPr lvl="0" algn="ctr" defTabSz="711200">
            <a:lnSpc>
              <a:spcPct val="90000"/>
            </a:lnSpc>
            <a:spcBef>
              <a:spcPct val="0"/>
            </a:spcBef>
            <a:spcAft>
              <a:spcPct val="35000"/>
            </a:spcAft>
          </a:pPr>
          <a:r>
            <a:rPr lang="en-US" sz="1600" kern="1200" dirty="0" smtClean="0"/>
            <a:t>(4</a:t>
          </a:r>
          <a:r>
            <a:rPr lang="en-US" sz="1600" kern="1200" baseline="30000" dirty="0" smtClean="0"/>
            <a:t>th</a:t>
          </a:r>
          <a:r>
            <a:rPr lang="en-US" sz="1600" kern="1200" dirty="0" smtClean="0"/>
            <a:t> year)</a:t>
          </a:r>
          <a:endParaRPr lang="en-US" sz="1600" kern="1200" dirty="0"/>
        </a:p>
      </dsp:txBody>
      <dsp:txXfrm>
        <a:off x="6425957" y="0"/>
        <a:ext cx="1018996" cy="1740535"/>
      </dsp:txXfrm>
    </dsp:sp>
    <dsp:sp modelId="{64BB239D-3901-954D-BD5D-56F478C1F6E8}">
      <dsp:nvSpPr>
        <dsp:cNvPr id="0" name=""/>
        <dsp:cNvSpPr/>
      </dsp:nvSpPr>
      <dsp:spPr>
        <a:xfrm>
          <a:off x="671788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AB3224F-CA81-0447-BCD4-F51F0B14997B}">
      <dsp:nvSpPr>
        <dsp:cNvPr id="0" name=""/>
        <dsp:cNvSpPr/>
      </dsp:nvSpPr>
      <dsp:spPr>
        <a:xfrm>
          <a:off x="7495903"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2015</a:t>
          </a:r>
          <a:endParaRPr lang="en-US" sz="1600" kern="1200" dirty="0"/>
        </a:p>
      </dsp:txBody>
      <dsp:txXfrm>
        <a:off x="7495903" y="2610802"/>
        <a:ext cx="1018996" cy="1740535"/>
      </dsp:txXfrm>
    </dsp:sp>
    <dsp:sp modelId="{DE45DB7C-1C91-C546-A7DB-A2C648776258}">
      <dsp:nvSpPr>
        <dsp:cNvPr id="0" name=""/>
        <dsp:cNvSpPr/>
      </dsp:nvSpPr>
      <dsp:spPr>
        <a:xfrm>
          <a:off x="7787835"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8565850"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2015</a:t>
          </a:r>
        </a:p>
        <a:p>
          <a:pPr lvl="0" algn="ctr" defTabSz="711200">
            <a:lnSpc>
              <a:spcPct val="90000"/>
            </a:lnSpc>
            <a:spcBef>
              <a:spcPct val="0"/>
            </a:spcBef>
            <a:spcAft>
              <a:spcPct val="35000"/>
            </a:spcAft>
          </a:pPr>
          <a:r>
            <a:rPr lang="en-US" sz="1600" kern="1200" dirty="0" smtClean="0"/>
            <a:t>(5</a:t>
          </a:r>
          <a:r>
            <a:rPr lang="en-US" sz="1600" kern="1200" baseline="30000" dirty="0" smtClean="0"/>
            <a:t>th</a:t>
          </a:r>
          <a:r>
            <a:rPr lang="en-US" sz="1600" kern="1200" dirty="0" smtClean="0"/>
            <a:t> year)</a:t>
          </a:r>
          <a:endParaRPr lang="en-US" sz="1600" kern="1200" dirty="0"/>
        </a:p>
      </dsp:txBody>
      <dsp:txXfrm>
        <a:off x="8565850" y="0"/>
        <a:ext cx="1018996" cy="1740535"/>
      </dsp:txXfrm>
    </dsp:sp>
    <dsp:sp modelId="{50764F9F-2AC7-0E41-8799-863632763332}">
      <dsp:nvSpPr>
        <dsp:cNvPr id="0" name=""/>
        <dsp:cNvSpPr/>
      </dsp:nvSpPr>
      <dsp:spPr>
        <a:xfrm>
          <a:off x="885778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9635796"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l" defTabSz="844550">
            <a:lnSpc>
              <a:spcPct val="90000"/>
            </a:lnSpc>
            <a:spcBef>
              <a:spcPct val="0"/>
            </a:spcBef>
            <a:spcAft>
              <a:spcPct val="35000"/>
            </a:spcAft>
          </a:pPr>
          <a:r>
            <a:rPr lang="en-US" sz="1600" kern="1200" baseline="0" dirty="0" smtClean="0"/>
            <a:t>Spring 2016</a:t>
          </a:r>
        </a:p>
        <a:p>
          <a:pPr lvl="0" algn="l" defTabSz="844550">
            <a:lnSpc>
              <a:spcPct val="90000"/>
            </a:lnSpc>
            <a:spcBef>
              <a:spcPct val="0"/>
            </a:spcBef>
            <a:spcAft>
              <a:spcPct val="35000"/>
            </a:spcAft>
          </a:pPr>
          <a:endParaRPr lang="en-US" sz="1600" kern="1200" dirty="0" smtClean="0"/>
        </a:p>
      </dsp:txBody>
      <dsp:txXfrm>
        <a:off x="9635796" y="2610802"/>
        <a:ext cx="1018996" cy="1740535"/>
      </dsp:txXfrm>
    </dsp:sp>
    <dsp:sp modelId="{14FB8900-ECAD-EF49-85A9-B8CBE3EA0556}">
      <dsp:nvSpPr>
        <dsp:cNvPr id="0" name=""/>
        <dsp:cNvSpPr/>
      </dsp:nvSpPr>
      <dsp:spPr>
        <a:xfrm>
          <a:off x="992772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DA13E-22A7-A249-AF8E-47D30D381450}" type="datetimeFigureOut">
              <a:rPr lang="en-US" smtClean="0"/>
              <a:t>2/28/16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3C9A51-5047-B941-A90B-A35E989AE5A9}" type="slidenum">
              <a:rPr lang="en-US" smtClean="0"/>
              <a:t>‹#›</a:t>
            </a:fld>
            <a:endParaRPr lang="en-US"/>
          </a:p>
        </p:txBody>
      </p:sp>
    </p:spTree>
    <p:extLst>
      <p:ext uri="{BB962C8B-B14F-4D97-AF65-F5344CB8AC3E}">
        <p14:creationId xmlns:p14="http://schemas.microsoft.com/office/powerpoint/2010/main" val="1194295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2/28/16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for my presentation today.</a:t>
            </a:r>
          </a:p>
          <a:p>
            <a:r>
              <a:rPr lang="en-US" baseline="0" dirty="0" smtClean="0"/>
              <a:t>My name is Kyeongan Kwon. However, I go by Karl. </a:t>
            </a:r>
          </a:p>
          <a:p>
            <a:endParaRPr lang="en-US" baseline="0" dirty="0" smtClean="0"/>
          </a:p>
          <a:p>
            <a:r>
              <a:rPr lang="en-US" baseline="0" dirty="0" smtClean="0"/>
              <a:t>I am a 5th year PhD student in computer science at UH. I am also a member of CPL and working with Prof. Pavlidis.</a:t>
            </a:r>
          </a:p>
          <a:p>
            <a:endParaRPr lang="en-US" baseline="0" dirty="0" smtClean="0"/>
          </a:p>
          <a:p>
            <a:r>
              <a:rPr lang="en-US" baseline="0" dirty="0" smtClean="0"/>
              <a:t>Today, I am going to present my PhD proposal about data visualization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definitive scheme</a:t>
            </a:r>
            <a:r>
              <a:rPr lang="en-US" baseline="0" dirty="0" smtClean="0"/>
              <a:t> for evaluating academics.</a:t>
            </a:r>
          </a:p>
          <a:p>
            <a:endParaRPr lang="en-US" baseline="0" dirty="0" smtClean="0"/>
          </a:p>
          <a:p>
            <a:r>
              <a:rPr lang="en-US" dirty="0" smtClean="0"/>
              <a:t>Everybody</a:t>
            </a:r>
            <a:r>
              <a:rPr lang="en-US" baseline="0" dirty="0" smtClean="0"/>
              <a:t> has own ideas.</a:t>
            </a:r>
          </a:p>
          <a:p>
            <a:r>
              <a:rPr lang="en-US" baseline="0" dirty="0" smtClean="0"/>
              <a:t>Big journal is good, many cited publication is also good. </a:t>
            </a:r>
          </a:p>
          <a:p>
            <a:r>
              <a:rPr lang="en-US" baseline="0" dirty="0" smtClean="0"/>
              <a:t>This isn’t clear, how it is related to each other.</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Let me tell you</a:t>
            </a:r>
            <a:r>
              <a:rPr lang="ko-KR" altLang="en-US" dirty="0" smtClean="0"/>
              <a:t> </a:t>
            </a:r>
            <a:r>
              <a:rPr lang="en-US" altLang="ko-KR" dirty="0" smtClean="0"/>
              <a:t>how I</a:t>
            </a:r>
            <a:r>
              <a:rPr lang="en-US" altLang="ko-KR" baseline="0" dirty="0" smtClean="0"/>
              <a:t> structured this visual abstract based on three design principles.</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altLang="ko-KR" baseline="0" dirty="0" smtClean="0"/>
              <a:t>I will consider product parts.</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altLang="ko-KR"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altLang="ko-KR" baseline="0" dirty="0" smtClean="0"/>
              <a:t>Pre – time distinguished published. How famous’ places where you published.</a:t>
            </a: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Post – what</a:t>
            </a:r>
            <a:r>
              <a:rPr lang="en-US" baseline="0" dirty="0" smtClean="0"/>
              <a:t> happened after you published.</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smtClean="0"/>
              <a:t>How do I represent to pre-production merit </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Only bar chart ; publication list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appeared.</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published.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Professor of Biochemistry, NYU School of Medicine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=nFuH4MMAAAAJ&amp;hl=</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Differentiate different</a:t>
            </a:r>
            <a:r>
              <a:rPr lang="en-US" sz="1200" kern="1200" baseline="0" dirty="0" smtClean="0">
                <a:solidFill>
                  <a:schemeClr val="tx1"/>
                </a:solidFill>
                <a:effectLst/>
                <a:latin typeface="+mn-lt"/>
                <a:ea typeface="+mn-ea"/>
                <a:cs typeface="+mn-cs"/>
              </a:rPr>
              <a:t> prestige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Journal has little different prestige because it has only </a:t>
            </a:r>
            <a:r>
              <a:rPr lang="en-US" sz="1200" kern="1200" dirty="0" smtClean="0">
                <a:solidFill>
                  <a:schemeClr val="tx1"/>
                </a:solidFill>
                <a:effectLst/>
                <a:latin typeface="+mn-lt"/>
                <a:ea typeface="+mn-ea"/>
                <a:cs typeface="+mn-cs"/>
              </a:rPr>
              <a:t>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r>
              <a:rPr lang="en-US" sz="1200" kern="1200" dirty="0" smtClean="0">
                <a:solidFill>
                  <a:schemeClr val="tx1"/>
                </a:solidFill>
                <a:effectLst/>
                <a:latin typeface="+mn-lt"/>
                <a:ea typeface="+mn-ea"/>
                <a:cs typeface="+mn-cs"/>
              </a:rPr>
              <a:t>.</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Conference has acceptance rates</a:t>
            </a:r>
            <a:r>
              <a:rPr lang="en-US" sz="1200" kern="1200" baseline="0" dirty="0" smtClean="0">
                <a:solidFill>
                  <a:schemeClr val="tx1"/>
                </a:solidFill>
                <a:effectLst/>
                <a:latin typeface="+mn-lt"/>
                <a:ea typeface="+mn-ea"/>
                <a:cs typeface="+mn-cs"/>
              </a:rPr>
              <a:t> and some general guide line to tell the rank of conferences like A+ / A. However, some has no these information.</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Patents have no this type of information.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Disk size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How do I present this value from lower to higher IF.</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I did some data analytics for this.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Frequency of Journal published by Thomson Reuters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Four categories based on histogram analysis. I use this to commensurate the size of disk.</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you have a senior records,</a:t>
            </a:r>
            <a:r>
              <a:rPr lang="en-US" sz="1200" kern="1200" baseline="0" dirty="0" smtClean="0">
                <a:solidFill>
                  <a:schemeClr val="tx1"/>
                </a:solidFill>
                <a:effectLst/>
                <a:latin typeface="+mn-lt"/>
                <a:ea typeface="+mn-ea"/>
                <a:cs typeface="+mn-cs"/>
              </a:rPr>
              <a:t> and put it as a decimal scale, it suppress visualization.</a:t>
            </a:r>
          </a:p>
          <a:p>
            <a:r>
              <a:rPr lang="en-US" sz="1200" kern="1200" baseline="0" dirty="0" smtClean="0">
                <a:solidFill>
                  <a:schemeClr val="tx1"/>
                </a:solidFill>
                <a:effectLst/>
                <a:latin typeface="+mn-lt"/>
                <a:ea typeface="+mn-ea"/>
                <a:cs typeface="+mn-cs"/>
              </a:rPr>
              <a:t>However, junior records isn’t important because you hardly can see the difference.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That’s why Logarithm is default. It makes the difference visibility.</a:t>
            </a:r>
            <a:endParaRPr lang="en-US" dirty="0" smtClean="0"/>
          </a:p>
          <a:p>
            <a:endParaRPr lang="en-US" baseline="0" dirty="0" smtClean="0"/>
          </a:p>
          <a:p>
            <a:r>
              <a:rPr lang="en-US" baseline="0" dirty="0" smtClean="0"/>
              <a:t>Senior record - https://</a:t>
            </a:r>
            <a:r>
              <a:rPr lang="en-US" baseline="0" dirty="0" err="1" smtClean="0"/>
              <a:t>scholar.google.com</a:t>
            </a:r>
            <a:r>
              <a:rPr lang="en-US" baseline="0" dirty="0" smtClean="0"/>
              <a:t>/</a:t>
            </a:r>
            <a:r>
              <a:rPr lang="en-US" baseline="0" dirty="0" err="1" smtClean="0"/>
              <a:t>citations?user</a:t>
            </a:r>
            <a:r>
              <a:rPr lang="en-US" baseline="0" dirty="0" smtClean="0"/>
              <a:t>=gRptb5UAAAAJ&amp;hl=</a:t>
            </a:r>
            <a:r>
              <a:rPr lang="en-US" baseline="0" dirty="0" err="1" smtClean="0"/>
              <a:t>en&amp;oe</a:t>
            </a:r>
            <a:r>
              <a:rPr lang="en-US" baseline="0" dirty="0" smtClean="0"/>
              <a:t>=ASCII (Oxford)</a:t>
            </a:r>
          </a:p>
          <a:p>
            <a:r>
              <a:rPr lang="en-US" baseline="0" dirty="0" smtClean="0"/>
              <a:t>Junior record - </a:t>
            </a:r>
            <a:r>
              <a:rPr lang="en-US" sz="1200" b="0" i="0" kern="1200" dirty="0" smtClean="0">
                <a:solidFill>
                  <a:schemeClr val="tx1"/>
                </a:solidFill>
                <a:effectLst/>
                <a:latin typeface="+mn-lt"/>
                <a:ea typeface="+mn-ea"/>
                <a:cs typeface="+mn-cs"/>
              </a:rPr>
              <a:t>Alexander V </a:t>
            </a:r>
            <a:r>
              <a:rPr lang="en-US" sz="1200" b="0" i="0" kern="1200" dirty="0" err="1" smtClean="0">
                <a:solidFill>
                  <a:schemeClr val="tx1"/>
                </a:solidFill>
                <a:effectLst/>
                <a:latin typeface="+mn-lt"/>
                <a:ea typeface="+mn-ea"/>
                <a:cs typeface="+mn-cs"/>
              </a:rPr>
              <a:t>Mamonov</a:t>
            </a:r>
            <a:r>
              <a:rPr lang="en-US" sz="1200" b="0" i="0" kern="1200" dirty="0" smtClean="0">
                <a:solidFill>
                  <a:schemeClr val="tx1"/>
                </a:solidFill>
                <a:effectLst/>
                <a:latin typeface="+mn-lt"/>
                <a:ea typeface="+mn-ea"/>
                <a:cs typeface="+mn-cs"/>
              </a:rPr>
              <a:t> -https://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GJkXDKsAAAAJ&amp;hl</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 (U of H)</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Line Chart is proper for me to use visualizing funding data because it is commonly used like stock markets.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dirty="0"/>
          </a:p>
        </p:txBody>
      </p:sp>
    </p:spTree>
    <p:extLst>
      <p:ext uri="{BB962C8B-B14F-4D97-AF65-F5344CB8AC3E}">
        <p14:creationId xmlns:p14="http://schemas.microsoft.com/office/powerpoint/2010/main" val="78309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I had</a:t>
            </a:r>
            <a:r>
              <a:rPr lang="en-US" baseline="0" dirty="0" smtClean="0"/>
              <a:t> a prototype.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 gave the evaluation to focus group and user study.</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dirty="0"/>
          </a:p>
        </p:txBody>
      </p:sp>
    </p:spTree>
    <p:extLst>
      <p:ext uri="{BB962C8B-B14F-4D97-AF65-F5344CB8AC3E}">
        <p14:creationId xmlns:p14="http://schemas.microsoft.com/office/powerpoint/2010/main" val="123798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have two</a:t>
            </a:r>
            <a:r>
              <a:rPr lang="en-US" sz="1200" kern="1200" baseline="0" dirty="0" smtClean="0">
                <a:solidFill>
                  <a:schemeClr val="tx1"/>
                </a:solidFill>
                <a:effectLst/>
                <a:latin typeface="+mn-lt"/>
                <a:ea typeface="+mn-ea"/>
                <a:cs typeface="+mn-cs"/>
              </a:rPr>
              <a:t> evaluations</a:t>
            </a:r>
          </a:p>
          <a:p>
            <a:pPr marL="228600" indent="-228600">
              <a:buFont typeface="+mj-lt"/>
              <a:buAutoNum type="arabicPeriod"/>
            </a:pPr>
            <a:r>
              <a:rPr lang="en-US" sz="1200" kern="1200" baseline="0" dirty="0" smtClean="0">
                <a:solidFill>
                  <a:schemeClr val="tx1"/>
                </a:solidFill>
                <a:effectLst/>
                <a:latin typeface="+mn-lt"/>
                <a:ea typeface="+mn-ea"/>
                <a:cs typeface="+mn-cs"/>
              </a:rPr>
              <a:t>User study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total of </a:t>
            </a:r>
            <a:r>
              <a:rPr lang="en-US" sz="1200" kern="1200" dirty="0" smtClean="0">
                <a:solidFill>
                  <a:schemeClr val="tx1"/>
                </a:solidFill>
                <a:effectLst/>
                <a:latin typeface="+mn-lt"/>
                <a:ea typeface="+mn-ea"/>
                <a:cs typeface="+mn-cs"/>
              </a:rPr>
              <a:t>n </a:t>
            </a:r>
            <a:r>
              <a:rPr lang="en-US" sz="1200" kern="1200" dirty="0" smtClean="0">
                <a:solidFill>
                  <a:schemeClr val="tx1"/>
                </a:solidFill>
                <a:effectLst/>
                <a:latin typeface="+mn-lt"/>
                <a:ea typeface="+mn-ea"/>
                <a:cs typeface="+mn-cs"/>
              </a:rPr>
              <a:t>=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baseline="0" dirty="0" smtClean="0"/>
              <a:t>is overview about the presentation. </a:t>
            </a:r>
          </a:p>
          <a:p>
            <a:endParaRPr lang="en-US" baseline="0" dirty="0" smtClean="0"/>
          </a:p>
          <a:p>
            <a:r>
              <a:rPr lang="en-US" baseline="0" dirty="0" smtClean="0"/>
              <a:t>In introduction, I am going to talk about the research problem and related work.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r>
              <a:rPr lang="en-US"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a:t>
            </a:r>
            <a:r>
              <a:rPr lang="en-US" sz="1200" b="1" kern="1200" dirty="0" smtClean="0">
                <a:solidFill>
                  <a:schemeClr val="tx1"/>
                </a:solidFill>
                <a:effectLst/>
                <a:latin typeface="+mn-lt"/>
                <a:ea typeface="+mn-ea"/>
                <a:cs typeface="+mn-cs"/>
              </a:rPr>
              <a:t>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a:t>
            </a:r>
            <a:r>
              <a:rPr lang="en-US" sz="1200" b="1" kern="1200" dirty="0" smtClean="0">
                <a:solidFill>
                  <a:schemeClr val="tx1"/>
                </a:solidFill>
                <a:effectLst/>
                <a:latin typeface="+mn-lt"/>
                <a:ea typeface="+mn-ea"/>
                <a:cs typeface="+mn-cs"/>
              </a:rPr>
              <a:t>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dirty="0" smtClean="0"/>
              <a:t>,</a:t>
            </a:r>
            <a:r>
              <a:rPr lang="en-US" baseline="0" dirty="0" smtClean="0"/>
              <a:t> I want to talk about the engineering part</a:t>
            </a:r>
            <a:r>
              <a:rPr lang="en-US" baseline="0"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a:t>
            </a:r>
            <a:r>
              <a:rPr lang="en-US" baseline="0" dirty="0" smtClean="0"/>
              <a:t>e do I get this data regarding three schemes.</a:t>
            </a:r>
          </a:p>
          <a:p>
            <a:r>
              <a:rPr lang="en-US" dirty="0" smtClean="0"/>
              <a:t>How</a:t>
            </a:r>
            <a:r>
              <a:rPr lang="en-US" baseline="0" dirty="0" smtClean="0"/>
              <a:t> all these things work together in a real system.</a:t>
            </a:r>
          </a:p>
          <a:p>
            <a:endParaRPr lang="en-US" dirty="0" smtClean="0"/>
          </a:p>
          <a:p>
            <a:r>
              <a:rPr lang="en-US" dirty="0" smtClean="0"/>
              <a:t>Let me show </a:t>
            </a:r>
            <a:r>
              <a:rPr lang="en-US" baseline="0" dirty="0" smtClean="0"/>
              <a:t>a diagram.</a:t>
            </a: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a:t>
            </a:r>
            <a:r>
              <a:rPr lang="en-US" baseline="0" dirty="0" smtClean="0"/>
              <a:t>e do I get this data regarding three schemes.</a:t>
            </a:r>
          </a:p>
          <a:p>
            <a:r>
              <a:rPr lang="en-US" dirty="0" smtClean="0"/>
              <a:t>How</a:t>
            </a:r>
            <a:r>
              <a:rPr lang="en-US" baseline="0" dirty="0" smtClean="0"/>
              <a:t> all these things work together in a real system.</a:t>
            </a:r>
          </a:p>
          <a:p>
            <a:endParaRPr lang="en-US" dirty="0" smtClean="0"/>
          </a:p>
          <a:p>
            <a:r>
              <a:rPr lang="en-US" dirty="0" smtClean="0"/>
              <a:t>Let me show </a:t>
            </a:r>
            <a:r>
              <a:rPr lang="en-US" baseline="0" dirty="0" smtClean="0"/>
              <a:t>a diagram.</a:t>
            </a: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1925238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a:t>
            </a:r>
            <a:r>
              <a:rPr lang="en-US" baseline="0" dirty="0" smtClean="0"/>
              <a:t>e do I get this data regarding three schemes.</a:t>
            </a:r>
          </a:p>
          <a:p>
            <a:r>
              <a:rPr lang="en-US" dirty="0" smtClean="0"/>
              <a:t>How</a:t>
            </a:r>
            <a:r>
              <a:rPr lang="en-US" baseline="0" dirty="0" smtClean="0"/>
              <a:t> all these things work together in a real system.</a:t>
            </a:r>
          </a:p>
          <a:p>
            <a:endParaRPr lang="en-US" dirty="0" smtClean="0"/>
          </a:p>
          <a:p>
            <a:r>
              <a:rPr lang="en-US" dirty="0" smtClean="0"/>
              <a:t>Let me show </a:t>
            </a:r>
            <a:r>
              <a:rPr lang="en-US" baseline="0" dirty="0" smtClean="0"/>
              <a:t>a diagram.</a:t>
            </a: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844124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most important of which is name disambiguation for authors and co-authors in the Google Scholar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30:40</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a:t>
            </a:r>
            <a:r>
              <a:rPr lang="en-US" baseline="0" dirty="0" smtClean="0"/>
              <a:t> say, Scholar Plot has solid foundation for individual. It works well. </a:t>
            </a:r>
          </a:p>
          <a:p>
            <a:r>
              <a:rPr lang="en-US" baseline="0" dirty="0" smtClean="0"/>
              <a:t>And also, I tired to scale it up. But it isn’t enough.</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a:t>
            </a:r>
            <a:r>
              <a:rPr lang="en-US" baseline="0" dirty="0" smtClean="0"/>
              <a:t> would like to thank Dr. Pavlidis being my research advisor. And I would like thank each of you for serving on my committee.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30</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a:t>
            </a:r>
          </a:p>
          <a:p>
            <a:r>
              <a:rPr lang="en-US" sz="1200" b="0" i="0" kern="1200" dirty="0" smtClean="0">
                <a:solidFill>
                  <a:schemeClr val="tx1"/>
                </a:solidFill>
                <a:effectLst/>
                <a:latin typeface="+mn-lt"/>
                <a:ea typeface="+mn-ea"/>
                <a:cs typeface="+mn-cs"/>
              </a:rPr>
              <a:t>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a:t>
            </a:r>
          </a:p>
          <a:p>
            <a:r>
              <a:rPr lang="en-US" sz="1200" b="0" i="0" kern="1200" baseline="0" dirty="0" smtClean="0">
                <a:solidFill>
                  <a:schemeClr val="tx1"/>
                </a:solidFill>
                <a:effectLst/>
                <a:latin typeface="+mn-lt"/>
                <a:ea typeface="+mn-ea"/>
                <a:cs typeface="+mn-cs"/>
              </a:rPr>
              <a:t>when Appraising academic careers.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For examples, </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CV (</a:t>
            </a:r>
            <a:r>
              <a:rPr lang="en-US" sz="1200" b="0" i="0" kern="1200" dirty="0" smtClean="0">
                <a:solidFill>
                  <a:schemeClr val="tx1"/>
                </a:solidFill>
                <a:effectLst/>
                <a:latin typeface="+mn-lt"/>
                <a:ea typeface="+mn-ea"/>
                <a:cs typeface="+mn-cs"/>
              </a:rPr>
              <a:t>where your publishing and research history as well as your memberships and fellowships)</a:t>
            </a:r>
            <a:r>
              <a:rPr lang="en-US" sz="1200" b="0" i="0" kern="1200" baseline="0" dirty="0" smtClean="0">
                <a:solidFill>
                  <a:schemeClr val="tx1"/>
                </a:solidFill>
                <a:effectLst/>
                <a:latin typeface="+mn-lt"/>
                <a:ea typeface="+mn-ea"/>
                <a:cs typeface="+mn-cs"/>
              </a:rPr>
              <a:t> is still very popular to evaluate</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Why</a:t>
            </a:r>
            <a:r>
              <a:rPr lang="en-US" sz="1200" kern="1200" baseline="0" dirty="0" smtClean="0">
                <a:solidFill>
                  <a:schemeClr val="tx1"/>
                </a:solidFill>
                <a:effectLst/>
                <a:latin typeface="+mn-lt"/>
                <a:ea typeface="+mn-ea"/>
                <a:cs typeface="+mn-cs"/>
              </a:rPr>
              <a:t> it is inconsistent. For example, event the way people list their publications is inconsistent.</a:t>
            </a:r>
          </a:p>
          <a:p>
            <a:pPr marL="171450" indent="-171450">
              <a:buFont typeface="Arial" charset="0"/>
              <a:buChar char="•"/>
            </a:pPr>
            <a:r>
              <a:rPr lang="en-US" sz="1200" kern="1200" baseline="0" dirty="0" smtClean="0">
                <a:solidFill>
                  <a:schemeClr val="tx1"/>
                </a:solidFill>
                <a:effectLst/>
                <a:latin typeface="+mn-lt"/>
                <a:ea typeface="+mn-ea"/>
                <a:cs typeface="+mn-cs"/>
              </a:rPr>
              <a:t>Journal (IF or not) , Conference (Acceptant rate or not )</a:t>
            </a:r>
            <a:endParaRPr lang="en-US"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466977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2/26/16</a:t>
            </a:r>
            <a:endParaRPr lang="en-US" dirty="0"/>
          </a:p>
        </p:txBody>
      </p:sp>
      <p:sp>
        <p:nvSpPr>
          <p:cNvPr id="3" name="Footer Placeholder 2"/>
          <p:cNvSpPr>
            <a:spLocks noGrp="1"/>
          </p:cNvSpPr>
          <p:nvPr>
            <p:ph type="ftr" sz="quarter" idx="11"/>
          </p:nvPr>
        </p:nvSpPr>
        <p:spPr/>
        <p:txBody>
          <a:bodyPr/>
          <a:lstStyle/>
          <a:p>
            <a:r>
              <a:rPr lang="en-US" smtClean="0"/>
              <a:t>Data Visualization for Scientific Careers</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2/26/16</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Data Visualization for Scientific Careers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tiff"/></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5" Type="http://schemas.openxmlformats.org/officeDocument/2006/relationships/image" Target="../media/image21.tiff"/><Relationship Id="rId6" Type="http://schemas.openxmlformats.org/officeDocument/2006/relationships/image" Target="../media/image22.tiff"/><Relationship Id="rId7"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www.scholarplot.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4.tiff"/><Relationship Id="rId4" Type="http://schemas.openxmlformats.org/officeDocument/2006/relationships/image" Target="../media/image45.tiff"/><Relationship Id="rId5" Type="http://schemas.openxmlformats.org/officeDocument/2006/relationships/image" Target="../media/image46.tiff"/><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9.png"/><Relationship Id="rId9" Type="http://schemas.openxmlformats.org/officeDocument/2006/relationships/image" Target="../media/image49.tiff"/><Relationship Id="rId10" Type="http://schemas.openxmlformats.org/officeDocument/2006/relationships/image" Target="../media/image50.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1" Type="http://schemas.openxmlformats.org/officeDocument/2006/relationships/image" Target="../media/image59.tiff"/><Relationship Id="rId12" Type="http://schemas.openxmlformats.org/officeDocument/2006/relationships/image" Target="../media/image60.tiff"/><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56.tiff"/><Relationship Id="rId9" Type="http://schemas.openxmlformats.org/officeDocument/2006/relationships/image" Target="../media/image57.tiff"/><Relationship Id="rId10" Type="http://schemas.openxmlformats.org/officeDocument/2006/relationships/image" Target="../media/image5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1" Type="http://schemas.openxmlformats.org/officeDocument/2006/relationships/image" Target="../media/image69.tiff"/><Relationship Id="rId12" Type="http://schemas.openxmlformats.org/officeDocument/2006/relationships/image" Target="../media/image70.tiff"/><Relationship Id="rId13" Type="http://schemas.openxmlformats.org/officeDocument/2006/relationships/image" Target="../media/image71.tiff"/><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1.tiff"/><Relationship Id="rId4" Type="http://schemas.openxmlformats.org/officeDocument/2006/relationships/image" Target="../media/image62.tiff"/><Relationship Id="rId5" Type="http://schemas.openxmlformats.org/officeDocument/2006/relationships/image" Target="../media/image63.tiff"/><Relationship Id="rId6" Type="http://schemas.openxmlformats.org/officeDocument/2006/relationships/image" Target="../media/image64.tiff"/><Relationship Id="rId7" Type="http://schemas.openxmlformats.org/officeDocument/2006/relationships/image" Target="../media/image65.tiff"/><Relationship Id="rId8" Type="http://schemas.openxmlformats.org/officeDocument/2006/relationships/image" Target="../media/image66.tiff"/><Relationship Id="rId9" Type="http://schemas.openxmlformats.org/officeDocument/2006/relationships/image" Target="../media/image67.tiff"/><Relationship Id="rId10" Type="http://schemas.openxmlformats.org/officeDocument/2006/relationships/image" Target="../media/image68.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tiff"/><Relationship Id="rId6" Type="http://schemas.openxmlformats.org/officeDocument/2006/relationships/image" Target="../media/image12.tiff"/><Relationship Id="rId7" Type="http://schemas.openxmlformats.org/officeDocument/2006/relationships/image" Target="../media/image13.png"/><Relationship Id="rId8" Type="http://schemas.openxmlformats.org/officeDocument/2006/relationships/image" Target="../media/image14.tiff"/><Relationship Id="rId9" Type="http://schemas.openxmlformats.org/officeDocument/2006/relationships/image" Target="../media/image15.tiff"/><Relationship Id="rId10" Type="http://schemas.openxmlformats.org/officeDocument/2006/relationships/image" Target="../media/image16.png"/><Relationship Id="rId11"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3805085"/>
            <a:ext cx="6829294" cy="2300434"/>
          </a:xfrm>
        </p:spPr>
        <p:txBody>
          <a:bodyPr>
            <a:noAutofit/>
          </a:bodyPr>
          <a:lstStyle/>
          <a:p>
            <a:pPr algn="ctr"/>
            <a:r>
              <a:rPr lang="en-US" sz="3600" b="1" dirty="0" smtClean="0"/>
              <a:t>Kyeongan (Karl) Kwon</a:t>
            </a:r>
          </a:p>
          <a:p>
            <a:pPr algn="ctr"/>
            <a:r>
              <a:rPr lang="en-US" sz="3600" b="1" dirty="0"/>
              <a:t>PhD </a:t>
            </a:r>
            <a:r>
              <a:rPr lang="en-US" sz="3600" b="1" dirty="0" smtClean="0"/>
              <a:t>Proposal</a:t>
            </a:r>
            <a:endParaRPr lang="en-US" sz="2800" b="1" dirty="0" smtClean="0"/>
          </a:p>
          <a:p>
            <a:pPr algn="ctr"/>
            <a:endParaRPr lang="en-US" sz="1400" b="1" dirty="0" smtClean="0"/>
          </a:p>
          <a:p>
            <a:pPr algn="ctr"/>
            <a:r>
              <a:rPr lang="en-US" b="1" dirty="0" smtClean="0"/>
              <a:t>Advisor: Prof. Ioannis Pavlidis</a:t>
            </a:r>
            <a:endParaRPr lang="en-US" b="1" dirty="0"/>
          </a:p>
          <a:p>
            <a:pPr algn="ctr"/>
            <a:r>
              <a:rPr lang="en-US" b="1" dirty="0" smtClean="0"/>
              <a:t>Friday February 26,</a:t>
            </a:r>
            <a:r>
              <a:rPr lang="ko-KR" altLang="en-US" b="1" dirty="0" smtClean="0"/>
              <a:t> </a:t>
            </a:r>
            <a:r>
              <a:rPr lang="en-US" b="1" dirty="0" smtClean="0"/>
              <a:t>2016 11:00 AM</a:t>
            </a:r>
            <a:endParaRPr lang="ko-KR" altLang="en-US" b="1"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a:stretch>
            <a:fillRect/>
          </a:stretch>
        </p:blipFill>
        <p:spPr>
          <a:xfrm>
            <a:off x="741080" y="4121139"/>
            <a:ext cx="624840" cy="624840"/>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10</a:t>
            </a:fld>
            <a:endParaRPr lang="en-US" dirty="0"/>
          </a:p>
        </p:txBody>
      </p:sp>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543701" y="3885390"/>
            <a:ext cx="4416033" cy="2934464"/>
            <a:chOff x="7543701" y="3885390"/>
            <a:chExt cx="4416033" cy="2934464"/>
          </a:xfrm>
        </p:grpSpPr>
        <p:grpSp>
          <p:nvGrpSpPr>
            <p:cNvPr id="69" name="Group 68"/>
            <p:cNvGrpSpPr/>
            <p:nvPr/>
          </p:nvGrpSpPr>
          <p:grpSpPr>
            <a:xfrm>
              <a:off x="7543701" y="3885390"/>
              <a:ext cx="4416033" cy="2934464"/>
              <a:chOff x="7588259" y="3800725"/>
              <a:chExt cx="4416033" cy="2934464"/>
            </a:xfrm>
            <a:solidFill>
              <a:schemeClr val="tx1"/>
            </a:solidFill>
          </p:grpSpPr>
          <p:pic>
            <p:nvPicPr>
              <p:cNvPr id="41" name="Picture 40"/>
              <p:cNvPicPr>
                <a:picLocks noChangeAspect="1"/>
              </p:cNvPicPr>
              <p:nvPr/>
            </p:nvPicPr>
            <p:blipFill>
              <a:blip r:embed="rId3"/>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Oval 3"/>
            <p:cNvSpPr/>
            <p:nvPr/>
          </p:nvSpPr>
          <p:spPr>
            <a:xfrm>
              <a:off x="8967035" y="4029169"/>
              <a:ext cx="921784" cy="921784"/>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7" name="Oval 26"/>
            <p:cNvSpPr/>
            <p:nvPr/>
          </p:nvSpPr>
          <p:spPr>
            <a:xfrm>
              <a:off x="9777723" y="4743099"/>
              <a:ext cx="343638" cy="343638"/>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8" name="Oval 27"/>
            <p:cNvSpPr/>
            <p:nvPr/>
          </p:nvSpPr>
          <p:spPr>
            <a:xfrm>
              <a:off x="9343173" y="4977219"/>
              <a:ext cx="277960" cy="27796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906274" y="2411244"/>
            <a:ext cx="1850601" cy="1371600"/>
          </a:xfrm>
          <a:prstGeom prst="rect">
            <a:avLst/>
          </a:prstGeom>
          <a:ln w="57150">
            <a:solidFill>
              <a:schemeClr val="tx1"/>
            </a:solidFill>
          </a:ln>
        </p:spPr>
      </p:pic>
      <p:pic>
        <p:nvPicPr>
          <p:cNvPr id="40" name="Picture 3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880507" y="2419988"/>
            <a:ext cx="2031170" cy="1354113"/>
          </a:xfrm>
          <a:prstGeom prst="rect">
            <a:avLst/>
          </a:prstGeom>
          <a:ln w="57150">
            <a:solidFill>
              <a:schemeClr val="tx1"/>
            </a:solidFill>
          </a:ln>
        </p:spPr>
      </p:pic>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07967"/>
            <a:ext cx="2747231" cy="1373951"/>
            <a:chOff x="7197453" y="2376354"/>
            <a:chExt cx="2747231" cy="1373951"/>
          </a:xfrm>
          <a:solidFill>
            <a:schemeClr val="tx1"/>
          </a:solidFill>
        </p:grpSpPr>
        <p:pic>
          <p:nvPicPr>
            <p:cNvPr id="76" name="Picture 75"/>
            <p:cNvPicPr>
              <a:picLocks noChangeAspect="1"/>
            </p:cNvPicPr>
            <p:nvPr/>
          </p:nvPicPr>
          <p:blipFill>
            <a:blip r:embed="rId6"/>
            <a:stretch>
              <a:fillRect/>
            </a:stretch>
          </p:blipFill>
          <p:spPr>
            <a:xfrm>
              <a:off x="8364633" y="2379529"/>
              <a:ext cx="1580051" cy="1370776"/>
            </a:xfrm>
            <a:prstGeom prst="rect">
              <a:avLst/>
            </a:prstGeom>
            <a:grpFill/>
            <a:ln w="57150">
              <a:solidFill>
                <a:schemeClr val="tx1"/>
              </a:solidFill>
            </a:ln>
          </p:spPr>
        </p:pic>
        <p:pic>
          <p:nvPicPr>
            <p:cNvPr id="75" name="Picture 74"/>
            <p:cNvPicPr>
              <a:picLocks noChangeAspect="1"/>
            </p:cNvPicPr>
            <p:nvPr/>
          </p:nvPicPr>
          <p:blipFill>
            <a:blip r:embed="rId7"/>
            <a:stretch>
              <a:fillRect/>
            </a:stretch>
          </p:blipFill>
          <p:spPr>
            <a:xfrm>
              <a:off x="7197453" y="2376354"/>
              <a:ext cx="1113905" cy="1371804"/>
            </a:xfrm>
            <a:prstGeom prst="rect">
              <a:avLst/>
            </a:prstGeom>
            <a:grpFill/>
            <a:ln w="57150">
              <a:solidFill>
                <a:schemeClr val="tx1"/>
              </a:solidFill>
            </a:ln>
          </p:spPr>
        </p:pic>
      </p:grpSp>
      <p:sp>
        <p:nvSpPr>
          <p:cNvPr id="7" name="Slide Number Placeholder 6"/>
          <p:cNvSpPr>
            <a:spLocks noGrp="1"/>
          </p:cNvSpPr>
          <p:nvPr>
            <p:ph type="sldNum" sz="quarter" idx="12"/>
          </p:nvPr>
        </p:nvSpPr>
        <p:spPr/>
        <p:txBody>
          <a:bodyPr/>
          <a:lstStyle/>
          <a:p>
            <a:fld id="{8B74F74A-7BF3-1C41-9DD5-AD56B693B424}" type="slidenum">
              <a:rPr lang="en-US" smtClean="0"/>
              <a:t>11</a:t>
            </a:fld>
            <a:endParaRPr lang="en-US" dirty="0"/>
          </a:p>
        </p:txBody>
      </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linds(horizontal)">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Google Scholar Profile</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60754"/>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Vitae</a:t>
              </a:r>
              <a:endParaRPr lang="en-US" sz="2000" dirty="0"/>
            </a:p>
          </p:txBody>
        </p:sp>
        <p:pic>
          <p:nvPicPr>
            <p:cNvPr id="10"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530580"/>
            <a:chOff x="3621926" y="1869853"/>
            <a:chExt cx="7731874" cy="4530580"/>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61248"/>
              <a:chOff x="3547703" y="2239185"/>
              <a:chExt cx="7629968" cy="4161248"/>
            </a:xfrm>
          </p:grpSpPr>
          <p:pic>
            <p:nvPicPr>
              <p:cNvPr id="13" name="Picture 12"/>
              <p:cNvPicPr>
                <a:picLocks noChangeAspect="1"/>
              </p:cNvPicPr>
              <p:nvPr/>
            </p:nvPicPr>
            <p:blipFill rotWithShape="1">
              <a:blip r:embed="rId5" cstate="print">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47703" y="4262305"/>
                <a:ext cx="7629968" cy="2138128"/>
              </a:xfrm>
              <a:prstGeom prst="rect">
                <a:avLst/>
              </a:prstGeom>
            </p:spPr>
          </p:pic>
        </p:grpSp>
      </p:grpSp>
      <p:sp>
        <p:nvSpPr>
          <p:cNvPr id="5" name="Slide Number Placeholder 4"/>
          <p:cNvSpPr>
            <a:spLocks noGrp="1"/>
          </p:cNvSpPr>
          <p:nvPr>
            <p:ph type="sldNum" sz="quarter" idx="12"/>
          </p:nvPr>
        </p:nvSpPr>
        <p:spPr/>
        <p:txBody>
          <a:bodyPr/>
          <a:lstStyle/>
          <a:p>
            <a:fld id="{8B74F74A-7BF3-1C41-9DD5-AD56B693B424}" type="slidenum">
              <a:rPr lang="en-US" smtClean="0"/>
              <a:t>12</a:t>
            </a:fld>
            <a:endParaRPr lang="en-US" dirty="0"/>
          </a:p>
        </p:txBody>
      </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sp>
        <p:nvSpPr>
          <p:cNvPr id="6" name="Content Placeholder 5"/>
          <p:cNvSpPr>
            <a:spLocks noGrp="1"/>
          </p:cNvSpPr>
          <p:nvPr>
            <p:ph idx="1"/>
          </p:nvPr>
        </p:nvSpPr>
        <p:spPr/>
        <p:txBody>
          <a:bodyPr/>
          <a:lstStyle/>
          <a:p>
            <a:r>
              <a:rPr lang="en-US" dirty="0" smtClean="0"/>
              <a:t>Visualization of Publication Record</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4912" y="2581450"/>
            <a:ext cx="10122175" cy="370471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13</a:t>
            </a:fld>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Design Methods – </a:t>
            </a:r>
            <a:r>
              <a:rPr lang="en-US" dirty="0" smtClean="0"/>
              <a:t>Prestige</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endParaRPr lang="en-US" dirty="0" smtClean="0"/>
          </a:p>
          <a:p>
            <a:r>
              <a:rPr lang="en-US" dirty="0" smtClean="0"/>
              <a:t>Disk sizes for </a:t>
            </a:r>
            <a:r>
              <a:rPr lang="en-US" dirty="0" smtClean="0"/>
              <a:t>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19429" y="2036617"/>
            <a:ext cx="3039886" cy="131941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19429" y="3423501"/>
            <a:ext cx="4785465" cy="3320848"/>
          </a:xfrm>
          <a:prstGeom prst="rect">
            <a:avLst/>
          </a:prstGeom>
          <a:noFill/>
        </p:spPr>
      </p:pic>
      <p:graphicFrame>
        <p:nvGraphicFramePr>
          <p:cNvPr id="6" name="Table 5"/>
          <p:cNvGraphicFramePr>
            <a:graphicFrameLocks noGrp="1"/>
          </p:cNvGraphicFramePr>
          <p:nvPr>
            <p:extLst>
              <p:ext uri="{D42A27DB-BD31-4B8C-83A1-F6EECF244321}">
                <p14:modId xmlns:p14="http://schemas.microsoft.com/office/powerpoint/2010/main" val="330450297"/>
              </p:ext>
            </p:extLst>
          </p:nvPr>
        </p:nvGraphicFramePr>
        <p:xfrm>
          <a:off x="8821336" y="3930872"/>
          <a:ext cx="2321727" cy="1271730"/>
        </p:xfrm>
        <a:graphic>
          <a:graphicData uri="http://schemas.openxmlformats.org/drawingml/2006/table">
            <a:tbl>
              <a:tblPr firstRow="1" bandRow="1">
                <a:tableStyleId>{2D5ABB26-0587-4C30-8999-92F81FD0307C}</a:tableStyleId>
              </a:tblPr>
              <a:tblGrid>
                <a:gridCol w="395879"/>
                <a:gridCol w="918850"/>
                <a:gridCol w="1006998"/>
              </a:tblGrid>
              <a:tr h="256270">
                <a:tc>
                  <a:txBody>
                    <a:bodyPr/>
                    <a:lstStyle/>
                    <a:p>
                      <a:pPr algn="ct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IFs</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Journals</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94582">
                <a:tc>
                  <a:txBody>
                    <a:bodyPr/>
                    <a:lstStyle/>
                    <a:p>
                      <a:pPr algn="ctr"/>
                      <a:r>
                        <a:rPr lang="en-US" sz="1050" dirty="0" smtClean="0">
                          <a:solidFill>
                            <a:schemeClr val="bg1"/>
                          </a:solidFill>
                        </a:rPr>
                        <a:t>#1</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r>
                        <a:rPr lang="en-US" sz="1050" dirty="0" smtClean="0">
                          <a:solidFill>
                            <a:schemeClr val="bg1"/>
                          </a:solidFill>
                        </a:rPr>
                        <a:t>&lt;= </a:t>
                      </a:r>
                      <a:r>
                        <a:rPr lang="en-US" sz="1050" baseline="0" dirty="0" smtClean="0">
                          <a:solidFill>
                            <a:schemeClr val="bg1"/>
                          </a:solidFill>
                        </a:rPr>
                        <a:t>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r>
                        <a:rPr lang="en-US" sz="1050" dirty="0" smtClean="0">
                          <a:solidFill>
                            <a:schemeClr val="bg1"/>
                          </a:solidFill>
                        </a:rPr>
                        <a:t>5554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r>
              <a:tr h="194582">
                <a:tc>
                  <a:txBody>
                    <a:bodyPr/>
                    <a:lstStyle/>
                    <a:p>
                      <a:pPr algn="ctr"/>
                      <a:r>
                        <a:rPr lang="en-US" sz="1050" dirty="0" smtClean="0">
                          <a:solidFill>
                            <a:schemeClr val="bg1"/>
                          </a:solidFill>
                        </a:rPr>
                        <a:t>#2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algn="ctr"/>
                      <a:r>
                        <a:rPr lang="en-US" sz="1050" dirty="0" smtClean="0">
                          <a:solidFill>
                            <a:schemeClr val="bg1"/>
                          </a:solidFill>
                        </a:rPr>
                        <a:t>2</a:t>
                      </a:r>
                      <a:r>
                        <a:rPr lang="en-US" sz="1050" baseline="0" dirty="0" smtClean="0">
                          <a:solidFill>
                            <a:schemeClr val="bg1"/>
                          </a:solidFill>
                        </a:rPr>
                        <a:t> - 4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algn="ctr"/>
                      <a:r>
                        <a:rPr lang="en-US" sz="1050" dirty="0" smtClean="0">
                          <a:solidFill>
                            <a:schemeClr val="bg1"/>
                          </a:solidFill>
                        </a:rPr>
                        <a:t>1948</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r>
              <a:tr h="256270">
                <a:tc>
                  <a:txBody>
                    <a:bodyPr/>
                    <a:lstStyle/>
                    <a:p>
                      <a:pPr algn="ctr"/>
                      <a:r>
                        <a:rPr lang="en-US" sz="1050" dirty="0" smtClean="0">
                          <a:solidFill>
                            <a:schemeClr val="bg1"/>
                          </a:solidFill>
                        </a:rPr>
                        <a:t>#3</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4 - 16</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808</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256270">
                <a:tc>
                  <a:txBody>
                    <a:bodyPr/>
                    <a:lstStyle/>
                    <a:p>
                      <a:pPr algn="ctr"/>
                      <a:r>
                        <a:rPr lang="en-US" sz="1050" dirty="0" smtClean="0">
                          <a:solidFill>
                            <a:schemeClr val="bg1"/>
                          </a:solidFill>
                        </a:rPr>
                        <a:t>#4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16</a:t>
                      </a:r>
                      <a:r>
                        <a:rPr lang="en-US" sz="1050" baseline="0" dirty="0" smtClean="0">
                          <a:solidFill>
                            <a:schemeClr val="bg1"/>
                          </a:solidFill>
                        </a:rPr>
                        <a:t> &gt;=</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62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
        <p:nvSpPr>
          <p:cNvPr id="9" name="Slide Number Placeholder 8"/>
          <p:cNvSpPr>
            <a:spLocks noGrp="1"/>
          </p:cNvSpPr>
          <p:nvPr>
            <p:ph type="sldNum" sz="quarter" idx="12"/>
          </p:nvPr>
        </p:nvSpPr>
        <p:spPr/>
        <p:txBody>
          <a:bodyPr/>
          <a:lstStyle/>
          <a:p>
            <a:fld id="{8B74F74A-7BF3-1C41-9DD5-AD56B693B424}" type="slidenum">
              <a:rPr lang="en-US" smtClean="0"/>
              <a:t>14</a:t>
            </a:fld>
            <a:endParaRPr lang="en-US" dirty="0"/>
          </a:p>
        </p:txBody>
      </p:sp>
      <p:sp>
        <p:nvSpPr>
          <p:cNvPr id="23" name="TextBox 22"/>
          <p:cNvSpPr txBox="1"/>
          <p:nvPr/>
        </p:nvSpPr>
        <p:spPr>
          <a:xfrm>
            <a:off x="171663" y="6420249"/>
            <a:ext cx="1818126" cy="338554"/>
          </a:xfrm>
          <a:prstGeom prst="rect">
            <a:avLst/>
          </a:prstGeom>
          <a:noFill/>
        </p:spPr>
        <p:txBody>
          <a:bodyPr wrap="none" rtlCol="0">
            <a:spAutoFit/>
          </a:bodyPr>
          <a:lstStyle/>
          <a:p>
            <a:r>
              <a:rPr lang="en-US" sz="1600" dirty="0" smtClean="0"/>
              <a:t>* IF - Impact Factor</a:t>
            </a:r>
            <a:endParaRPr lang="en-US" sz="1600" dirty="0"/>
          </a:p>
        </p:txBody>
      </p:sp>
      <p:sp>
        <p:nvSpPr>
          <p:cNvPr id="24" name="Rectangle 23"/>
          <p:cNvSpPr/>
          <p:nvPr/>
        </p:nvSpPr>
        <p:spPr>
          <a:xfrm>
            <a:off x="7439025" y="3971925"/>
            <a:ext cx="133349" cy="21066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586549" y="5346985"/>
            <a:ext cx="133957" cy="73159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825080" y="4652467"/>
            <a:ext cx="204825" cy="775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9183332" y="6387955"/>
            <a:ext cx="271681" cy="2432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grpSp>
        <p:nvGrpSpPr>
          <p:cNvPr id="22" name="Group 21"/>
          <p:cNvGrpSpPr/>
          <p:nvPr/>
        </p:nvGrpSpPr>
        <p:grpSpPr>
          <a:xfrm>
            <a:off x="7330096" y="6369320"/>
            <a:ext cx="3741687" cy="346347"/>
            <a:chOff x="6880917" y="6369320"/>
            <a:chExt cx="3741687" cy="346347"/>
          </a:xfrm>
        </p:grpSpPr>
        <p:grpSp>
          <p:nvGrpSpPr>
            <p:cNvPr id="18" name="Group 17"/>
            <p:cNvGrpSpPr/>
            <p:nvPr/>
          </p:nvGrpSpPr>
          <p:grpSpPr>
            <a:xfrm>
              <a:off x="6880917" y="6369321"/>
              <a:ext cx="333746" cy="346346"/>
              <a:chOff x="6880917" y="6369321"/>
              <a:chExt cx="333746" cy="346346"/>
            </a:xfrm>
          </p:grpSpPr>
          <p:sp>
            <p:nvSpPr>
              <p:cNvPr id="10" name="Left Bracket 9"/>
              <p:cNvSpPr/>
              <p:nvPr/>
            </p:nvSpPr>
            <p:spPr>
              <a:xfrm rot="16200000">
                <a:off x="7005119" y="6353272"/>
                <a:ext cx="101859" cy="133957"/>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6880917" y="6469446"/>
                <a:ext cx="333746" cy="246221"/>
              </a:xfrm>
              <a:prstGeom prst="rect">
                <a:avLst/>
              </a:prstGeom>
              <a:noFill/>
            </p:spPr>
            <p:txBody>
              <a:bodyPr wrap="none" rtlCol="0">
                <a:spAutoFit/>
              </a:bodyPr>
              <a:lstStyle/>
              <a:p>
                <a:r>
                  <a:rPr lang="en-US" sz="1000" b="1" dirty="0" smtClean="0">
                    <a:solidFill>
                      <a:srgbClr val="FF0000"/>
                    </a:solidFill>
                  </a:rPr>
                  <a:t>#1</a:t>
                </a:r>
                <a:endParaRPr lang="en-US" sz="1000" b="1" dirty="0">
                  <a:solidFill>
                    <a:srgbClr val="FF0000"/>
                  </a:solidFill>
                </a:endParaRPr>
              </a:p>
            </p:txBody>
          </p:sp>
        </p:grpSp>
        <p:grpSp>
          <p:nvGrpSpPr>
            <p:cNvPr id="19" name="Group 18"/>
            <p:cNvGrpSpPr/>
            <p:nvPr/>
          </p:nvGrpSpPr>
          <p:grpSpPr>
            <a:xfrm>
              <a:off x="7068304" y="6369321"/>
              <a:ext cx="333746" cy="346346"/>
              <a:chOff x="7068304" y="6369321"/>
              <a:chExt cx="333746" cy="346346"/>
            </a:xfrm>
          </p:grpSpPr>
          <p:sp>
            <p:nvSpPr>
              <p:cNvPr id="13" name="Left Bracket 12"/>
              <p:cNvSpPr/>
              <p:nvPr/>
            </p:nvSpPr>
            <p:spPr>
              <a:xfrm rot="16200000">
                <a:off x="7162224" y="6353272"/>
                <a:ext cx="101859" cy="133957"/>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7068304" y="6469446"/>
                <a:ext cx="333746" cy="246221"/>
              </a:xfrm>
              <a:prstGeom prst="rect">
                <a:avLst/>
              </a:prstGeom>
              <a:noFill/>
            </p:spPr>
            <p:txBody>
              <a:bodyPr wrap="none" rtlCol="0">
                <a:spAutoFit/>
              </a:bodyPr>
              <a:lstStyle/>
              <a:p>
                <a:r>
                  <a:rPr lang="en-US" sz="1000" b="1" dirty="0" smtClean="0">
                    <a:solidFill>
                      <a:srgbClr val="FF0000"/>
                    </a:solidFill>
                  </a:rPr>
                  <a:t>#2</a:t>
                </a:r>
                <a:endParaRPr lang="en-US" sz="1000" b="1" dirty="0">
                  <a:solidFill>
                    <a:srgbClr val="FF0000"/>
                  </a:solidFill>
                </a:endParaRPr>
              </a:p>
            </p:txBody>
          </p:sp>
        </p:grpSp>
        <p:grpSp>
          <p:nvGrpSpPr>
            <p:cNvPr id="20" name="Group 19"/>
            <p:cNvGrpSpPr/>
            <p:nvPr/>
          </p:nvGrpSpPr>
          <p:grpSpPr>
            <a:xfrm>
              <a:off x="7307236" y="6369321"/>
              <a:ext cx="827853" cy="346346"/>
              <a:chOff x="7307236" y="6369321"/>
              <a:chExt cx="827853" cy="346346"/>
            </a:xfrm>
          </p:grpSpPr>
          <p:sp>
            <p:nvSpPr>
              <p:cNvPr id="14" name="Left Bracket 13"/>
              <p:cNvSpPr/>
              <p:nvPr/>
            </p:nvSpPr>
            <p:spPr>
              <a:xfrm rot="16200000">
                <a:off x="7670234" y="6006323"/>
                <a:ext cx="101857" cy="827853"/>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7559195" y="6469446"/>
                <a:ext cx="332142" cy="246221"/>
              </a:xfrm>
              <a:prstGeom prst="rect">
                <a:avLst/>
              </a:prstGeom>
              <a:noFill/>
            </p:spPr>
            <p:txBody>
              <a:bodyPr wrap="none" rtlCol="0">
                <a:spAutoFit/>
              </a:bodyPr>
              <a:lstStyle/>
              <a:p>
                <a:r>
                  <a:rPr lang="en-US" sz="1000" b="1" dirty="0" smtClean="0">
                    <a:solidFill>
                      <a:srgbClr val="FF0000"/>
                    </a:solidFill>
                  </a:rPr>
                  <a:t>#3</a:t>
                </a:r>
                <a:endParaRPr lang="en-US" sz="1000" b="1" dirty="0">
                  <a:solidFill>
                    <a:srgbClr val="FF0000"/>
                  </a:solidFill>
                </a:endParaRPr>
              </a:p>
            </p:txBody>
          </p:sp>
        </p:grpSp>
        <p:grpSp>
          <p:nvGrpSpPr>
            <p:cNvPr id="21" name="Group 20"/>
            <p:cNvGrpSpPr/>
            <p:nvPr/>
          </p:nvGrpSpPr>
          <p:grpSpPr>
            <a:xfrm>
              <a:off x="8168392" y="6369320"/>
              <a:ext cx="2454212" cy="346347"/>
              <a:chOff x="8168392" y="6369320"/>
              <a:chExt cx="2454212" cy="346347"/>
            </a:xfrm>
          </p:grpSpPr>
          <p:sp>
            <p:nvSpPr>
              <p:cNvPr id="12" name="Left Bracket 11"/>
              <p:cNvSpPr/>
              <p:nvPr/>
            </p:nvSpPr>
            <p:spPr>
              <a:xfrm rot="16200000">
                <a:off x="9343687" y="5194025"/>
                <a:ext cx="103621" cy="2454212"/>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9219354" y="6469446"/>
                <a:ext cx="336952" cy="246221"/>
              </a:xfrm>
              <a:prstGeom prst="rect">
                <a:avLst/>
              </a:prstGeom>
              <a:noFill/>
            </p:spPr>
            <p:txBody>
              <a:bodyPr wrap="none" rtlCol="0">
                <a:spAutoFit/>
              </a:bodyPr>
              <a:lstStyle/>
              <a:p>
                <a:r>
                  <a:rPr lang="en-US" sz="1000" b="1" dirty="0" smtClean="0">
                    <a:solidFill>
                      <a:srgbClr val="FF0000"/>
                    </a:solidFill>
                  </a:rPr>
                  <a:t>#4</a:t>
                </a:r>
                <a:endParaRPr lang="en-US" sz="1000" b="1" dirty="0">
                  <a:solidFill>
                    <a:srgbClr val="FF0000"/>
                  </a:solidFill>
                </a:endParaRPr>
              </a:p>
            </p:txBody>
          </p:sp>
        </p:grpSp>
      </p:grpSp>
      <p:sp>
        <p:nvSpPr>
          <p:cNvPr id="29" name="TextBox 28"/>
          <p:cNvSpPr txBox="1"/>
          <p:nvPr/>
        </p:nvSpPr>
        <p:spPr>
          <a:xfrm>
            <a:off x="9079333" y="6409639"/>
            <a:ext cx="319318" cy="307777"/>
          </a:xfrm>
          <a:prstGeom prst="rect">
            <a:avLst/>
          </a:prstGeom>
          <a:noFill/>
        </p:spPr>
        <p:txBody>
          <a:bodyPr wrap="none" rtlCol="0">
            <a:spAutoFit/>
          </a:bodyPr>
          <a:lstStyle/>
          <a:p>
            <a:r>
              <a:rPr lang="en-US" sz="1400" smtClean="0">
                <a:solidFill>
                  <a:schemeClr val="bg1"/>
                </a:solidFill>
              </a:rPr>
              <a:t>IF</a:t>
            </a:r>
            <a:endParaRPr lang="en-US" sz="1400">
              <a:solidFill>
                <a:schemeClr val="bg1"/>
              </a:solidFill>
            </a:endParaRPr>
          </a:p>
        </p:txBody>
      </p:sp>
      <p:sp>
        <p:nvSpPr>
          <p:cNvPr id="30" name="TextBox 29"/>
          <p:cNvSpPr txBox="1"/>
          <p:nvPr/>
        </p:nvSpPr>
        <p:spPr>
          <a:xfrm rot="16200000">
            <a:off x="6528184" y="4903537"/>
            <a:ext cx="798617" cy="307777"/>
          </a:xfrm>
          <a:prstGeom prst="rect">
            <a:avLst/>
          </a:prstGeom>
          <a:noFill/>
        </p:spPr>
        <p:txBody>
          <a:bodyPr wrap="none" rtlCol="0">
            <a:spAutoFit/>
          </a:bodyPr>
          <a:lstStyle/>
          <a:p>
            <a:r>
              <a:rPr lang="en-US" sz="1400" dirty="0" smtClean="0">
                <a:solidFill>
                  <a:schemeClr val="bg1"/>
                </a:solidFill>
              </a:rPr>
              <a:t>Journals</a:t>
            </a:r>
            <a:endParaRPr lang="en-US" sz="1400" dirty="0">
              <a:solidFill>
                <a:schemeClr val="bg1"/>
              </a:solidFill>
            </a:endParaRPr>
          </a:p>
        </p:txBody>
      </p:sp>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blinds(horizontal)">
                                      <p:cBhvr>
                                        <p:cTn id="42" dur="500"/>
                                        <p:tgtEl>
                                          <p:spTgt spid="24"/>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blinds(horizontal)">
                                      <p:cBhvr>
                                        <p:cTn id="45" dur="500"/>
                                        <p:tgtEl>
                                          <p:spTgt spid="25"/>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blinds(horizontal)">
                                      <p:cBhvr>
                                        <p:cTn id="48" dur="500"/>
                                        <p:tgtEl>
                                          <p:spTgt spid="26"/>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linds(horizontal)">
                                      <p:cBhvr>
                                        <p:cTn id="51" dur="500"/>
                                        <p:tgtEl>
                                          <p:spTgt spid="27"/>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blinds(horizontal)">
                                      <p:cBhvr>
                                        <p:cTn id="54" dur="500"/>
                                        <p:tgtEl>
                                          <p:spTgt spid="30"/>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blinds(horizontal)">
                                      <p:cBhvr>
                                        <p:cTn id="57" dur="500"/>
                                        <p:tgtEl>
                                          <p:spTgt spid="29"/>
                                        </p:tgtEl>
                                      </p:cBhvr>
                                    </p:animEffect>
                                  </p:childTnLst>
                                </p:cTn>
                              </p:par>
                              <p:par>
                                <p:cTn id="58" presetID="3" presetClass="entr" presetSubtype="10" fill="hold"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blinds(horizontal)">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blinds(horizontal)">
                                      <p:cBhvr>
                                        <p:cTn id="6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4" grpId="0" animBg="1"/>
      <p:bldP spid="25" grpId="0" animBg="1"/>
      <p:bldP spid="26" grpId="0" animBg="1"/>
      <p:bldP spid="27" grpId="0" animBg="1"/>
      <p:bldP spid="29"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grpSp>
        <p:nvGrpSpPr>
          <p:cNvPr id="16" name="Group 15"/>
          <p:cNvGrpSpPr/>
          <p:nvPr/>
        </p:nvGrpSpPr>
        <p:grpSpPr>
          <a:xfrm>
            <a:off x="486965" y="2959052"/>
            <a:ext cx="5609035" cy="3692413"/>
            <a:chOff x="486965" y="2959052"/>
            <a:chExt cx="5609035" cy="3692413"/>
          </a:xfrm>
        </p:grpSpPr>
        <p:sp>
          <p:nvSpPr>
            <p:cNvPr id="4" name="TextBox 3"/>
            <p:cNvSpPr txBox="1"/>
            <p:nvPr/>
          </p:nvSpPr>
          <p:spPr>
            <a:xfrm>
              <a:off x="1926488" y="2959052"/>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Log</a:t>
              </a:r>
              <a:r>
                <a:rPr lang="en-US" sz="2400" baseline="-25000" dirty="0"/>
                <a:t>10</a:t>
              </a:r>
              <a:r>
                <a:rPr lang="en-US" sz="2400" dirty="0"/>
                <a:t> (Default)</a:t>
              </a: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965" y="3451065"/>
              <a:ext cx="5609035" cy="3200400"/>
            </a:xfrm>
            <a:prstGeom prst="rect">
              <a:avLst/>
            </a:prstGeom>
          </p:spPr>
        </p:pic>
      </p:grpSp>
      <p:grpSp>
        <p:nvGrpSpPr>
          <p:cNvPr id="17" name="Group 16"/>
          <p:cNvGrpSpPr/>
          <p:nvPr/>
        </p:nvGrpSpPr>
        <p:grpSpPr>
          <a:xfrm>
            <a:off x="6236900" y="2959052"/>
            <a:ext cx="5549014" cy="3692413"/>
            <a:chOff x="6236900" y="2959052"/>
            <a:chExt cx="5549014" cy="3692413"/>
          </a:xfrm>
        </p:grpSpPr>
        <p:sp>
          <p:nvSpPr>
            <p:cNvPr id="7" name="TextBox 6"/>
            <p:cNvSpPr txBox="1"/>
            <p:nvPr/>
          </p:nvSpPr>
          <p:spPr>
            <a:xfrm>
              <a:off x="8195318" y="2959052"/>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Decimal</a:t>
              </a:r>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6900" y="3451065"/>
              <a:ext cx="5549014" cy="3200400"/>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6965" y="3439183"/>
            <a:ext cx="5656283" cy="329184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33264" y="3439183"/>
            <a:ext cx="5614508" cy="3291840"/>
          </a:xfrm>
          <a:prstGeom prst="rect">
            <a:avLst/>
          </a:prstGeom>
        </p:spPr>
      </p:pic>
      <p:sp>
        <p:nvSpPr>
          <p:cNvPr id="8" name="Slide Number Placeholder 7"/>
          <p:cNvSpPr>
            <a:spLocks noGrp="1"/>
          </p:cNvSpPr>
          <p:nvPr>
            <p:ph type="sldNum" sz="quarter" idx="12"/>
          </p:nvPr>
        </p:nvSpPr>
        <p:spPr/>
        <p:txBody>
          <a:bodyPr/>
          <a:lstStyle/>
          <a:p>
            <a:fld id="{8B74F74A-7BF3-1C41-9DD5-AD56B693B424}" type="slidenum">
              <a:rPr lang="en-US" smtClean="0"/>
              <a:t>15</a:t>
            </a:fld>
            <a:endParaRPr lang="en-US"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linds(horizontal)">
                                      <p:cBhvr>
                                        <p:cTn id="14" dur="1000"/>
                                        <p:tgtEl>
                                          <p:spTgt spid="16"/>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1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Funding</a:t>
            </a:r>
            <a:endParaRPr lang="en-US" dirty="0"/>
          </a:p>
        </p:txBody>
      </p:sp>
      <p:sp>
        <p:nvSpPr>
          <p:cNvPr id="3" name="Content Placeholder 2"/>
          <p:cNvSpPr>
            <a:spLocks noGrp="1"/>
          </p:cNvSpPr>
          <p:nvPr>
            <p:ph idx="1"/>
          </p:nvPr>
        </p:nvSpPr>
        <p:spPr>
          <a:xfrm>
            <a:off x="1120000" y="4398189"/>
            <a:ext cx="10233800" cy="4351338"/>
          </a:xfrm>
        </p:spPr>
        <p:txBody>
          <a:bodyPr>
            <a:normAutofit/>
          </a:bodyPr>
          <a:lstStyle/>
          <a:p>
            <a:endParaRPr lang="en-US" sz="2000" dirty="0" smtClean="0"/>
          </a:p>
          <a:p>
            <a:r>
              <a:rPr lang="en-US" sz="2400" dirty="0" smtClean="0"/>
              <a:t>Tooltip displays details</a:t>
            </a:r>
          </a:p>
          <a:p>
            <a:pPr lvl="1"/>
            <a:r>
              <a:rPr lang="en-US" sz="2000" dirty="0" smtClean="0"/>
              <a:t>Agents, Year, Award ID, Amount and Roles such as PI, Co-PI, Investigator</a:t>
            </a:r>
            <a:endParaRPr lang="en-US" sz="2000"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34142" y="1548910"/>
            <a:ext cx="8778240" cy="279435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34142" y="1546599"/>
            <a:ext cx="8778240" cy="2794359"/>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16</a:t>
            </a:fld>
            <a:endParaRPr lang="en-US" dirty="0"/>
          </a:p>
        </p:txBody>
      </p:sp>
      <p:pic>
        <p:nvPicPr>
          <p:cNvPr id="4" name="Picture 3"/>
          <p:cNvPicPr>
            <a:picLocks noChangeAspect="1"/>
          </p:cNvPicPr>
          <p:nvPr/>
        </p:nvPicPr>
        <p:blipFill>
          <a:blip r:embed="rId5"/>
          <a:stretch>
            <a:fillRect/>
          </a:stretch>
        </p:blipFill>
        <p:spPr>
          <a:xfrm>
            <a:off x="9623497" y="4411578"/>
            <a:ext cx="1856589" cy="1198531"/>
          </a:xfrm>
          <a:prstGeom prst="rect">
            <a:avLst/>
          </a:prstGeom>
        </p:spPr>
      </p:pic>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01430" y="2150318"/>
            <a:ext cx="9789139" cy="3582825"/>
          </a:xfrm>
          <a:prstGeom prst="rect">
            <a:avLst/>
          </a:prstGeom>
        </p:spPr>
      </p:pic>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8" name="Group 7"/>
          <p:cNvGrpSpPr>
            <a:grpSpLocks noChangeAspect="1"/>
          </p:cNvGrpSpPr>
          <p:nvPr/>
        </p:nvGrpSpPr>
        <p:grpSpPr>
          <a:xfrm>
            <a:off x="7640268" y="2153251"/>
            <a:ext cx="1224144" cy="4446397"/>
            <a:chOff x="7677304" y="1780032"/>
            <a:chExt cx="1187107" cy="4311868"/>
          </a:xfrm>
        </p:grpSpPr>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677304" y="1780032"/>
              <a:ext cx="1187107" cy="3882008"/>
            </a:xfrm>
            <a:prstGeom prst="rect">
              <a:avLst/>
            </a:prstGeom>
          </p:spPr>
        </p:pic>
        <p:sp>
          <p:nvSpPr>
            <p:cNvPr id="4" name="TextBox 3"/>
            <p:cNvSpPr txBox="1"/>
            <p:nvPr/>
          </p:nvSpPr>
          <p:spPr>
            <a:xfrm>
              <a:off x="8127147" y="5782028"/>
              <a:ext cx="287420" cy="309872"/>
            </a:xfrm>
            <a:prstGeom prst="rect">
              <a:avLst/>
            </a:prstGeom>
            <a:noFill/>
          </p:spPr>
          <p:txBody>
            <a:bodyPr wrap="square" rtlCol="0">
              <a:spAutoFit/>
            </a:bodyPr>
            <a:lstStyle/>
            <a:p>
              <a:r>
                <a:rPr lang="en-US" dirty="0" smtClean="0"/>
                <a:t>A</a:t>
              </a:r>
              <a:endParaRPr lang="en-US" dirty="0"/>
            </a:p>
          </p:txBody>
        </p:sp>
      </p:grpSp>
      <p:grpSp>
        <p:nvGrpSpPr>
          <p:cNvPr id="9" name="Group 8"/>
          <p:cNvGrpSpPr>
            <a:grpSpLocks noChangeAspect="1"/>
          </p:cNvGrpSpPr>
          <p:nvPr/>
        </p:nvGrpSpPr>
        <p:grpSpPr>
          <a:xfrm>
            <a:off x="9052284" y="2153254"/>
            <a:ext cx="1224144" cy="4433045"/>
            <a:chOff x="9089320" y="1780034"/>
            <a:chExt cx="1187107" cy="4298921"/>
          </a:xfrm>
        </p:grpSpPr>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089320" y="1780034"/>
              <a:ext cx="1187107" cy="3882008"/>
            </a:xfrm>
            <a:prstGeom prst="rect">
              <a:avLst/>
            </a:prstGeom>
          </p:spPr>
        </p:pic>
        <p:sp>
          <p:nvSpPr>
            <p:cNvPr id="11" name="TextBox 10"/>
            <p:cNvSpPr txBox="1"/>
            <p:nvPr/>
          </p:nvSpPr>
          <p:spPr>
            <a:xfrm>
              <a:off x="9548245" y="5769083"/>
              <a:ext cx="269256" cy="309872"/>
            </a:xfrm>
            <a:prstGeom prst="rect">
              <a:avLst/>
            </a:prstGeom>
            <a:noFill/>
          </p:spPr>
          <p:txBody>
            <a:bodyPr wrap="none" rtlCol="0">
              <a:spAutoFit/>
            </a:bodyPr>
            <a:lstStyle/>
            <a:p>
              <a:r>
                <a:rPr lang="en-US" dirty="0"/>
                <a:t>B</a:t>
              </a:r>
            </a:p>
          </p:txBody>
        </p:sp>
      </p:grpSp>
      <p:grpSp>
        <p:nvGrpSpPr>
          <p:cNvPr id="10" name="Group 9"/>
          <p:cNvGrpSpPr>
            <a:grpSpLocks noChangeAspect="1"/>
          </p:cNvGrpSpPr>
          <p:nvPr/>
        </p:nvGrpSpPr>
        <p:grpSpPr>
          <a:xfrm>
            <a:off x="10450287" y="2153253"/>
            <a:ext cx="1224144" cy="4433048"/>
            <a:chOff x="10487323" y="1780032"/>
            <a:chExt cx="1187107" cy="4298923"/>
          </a:xfrm>
        </p:grpSpPr>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487323" y="1780032"/>
              <a:ext cx="1187107" cy="3882008"/>
            </a:xfrm>
            <a:prstGeom prst="rect">
              <a:avLst/>
            </a:prstGeom>
          </p:spPr>
        </p:pic>
        <p:sp>
          <p:nvSpPr>
            <p:cNvPr id="12" name="TextBox 11"/>
            <p:cNvSpPr txBox="1"/>
            <p:nvPr/>
          </p:nvSpPr>
          <p:spPr>
            <a:xfrm>
              <a:off x="10942214" y="5769083"/>
              <a:ext cx="277325" cy="309872"/>
            </a:xfrm>
            <a:prstGeom prst="rect">
              <a:avLst/>
            </a:prstGeom>
            <a:noFill/>
          </p:spPr>
          <p:txBody>
            <a:bodyPr wrap="none" rtlCol="0">
              <a:spAutoFit/>
            </a:bodyPr>
            <a:lstStyle/>
            <a:p>
              <a:r>
                <a:rPr lang="en-US" dirty="0" smtClean="0"/>
                <a:t>C</a:t>
              </a:r>
              <a:endParaRPr lang="en-US" dirty="0"/>
            </a:p>
          </p:txBody>
        </p:sp>
      </p:grpSp>
      <p:sp>
        <p:nvSpPr>
          <p:cNvPr id="15" name="Slide Number Placeholder 14"/>
          <p:cNvSpPr>
            <a:spLocks noGrp="1"/>
          </p:cNvSpPr>
          <p:nvPr>
            <p:ph type="sldNum" sz="quarter" idx="12"/>
          </p:nvPr>
        </p:nvSpPr>
        <p:spPr/>
        <p:txBody>
          <a:bodyPr/>
          <a:lstStyle/>
          <a:p>
            <a:fld id="{8B74F74A-7BF3-1C41-9DD5-AD56B693B424}" type="slidenum">
              <a:rPr lang="en-US" smtClean="0"/>
              <a:t>17</a:t>
            </a:fld>
            <a:endParaRPr lang="en-US" dirty="0"/>
          </a:p>
        </p:txBody>
      </p:sp>
      <p:sp>
        <p:nvSpPr>
          <p:cNvPr id="13" name="Rectangle 12"/>
          <p:cNvSpPr/>
          <p:nvPr/>
        </p:nvSpPr>
        <p:spPr>
          <a:xfrm>
            <a:off x="1001486" y="2026586"/>
            <a:ext cx="1320800" cy="3924271"/>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3" presetClass="exit" presetSubtype="10" fill="hold" grpId="1" nodeType="withEffect">
                                  <p:stCondLst>
                                    <p:cond delay="0"/>
                                  </p:stCondLst>
                                  <p:childTnLst>
                                    <p:animEffect transition="out" filter="blinds(horizontal)">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3" presetClass="entr" presetSubtype="1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blinds(horizontal)">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blinds(horizontal)">
                                      <p:cBhvr>
                                        <p:cTn id="23" dur="500"/>
                                        <p:tgtEl>
                                          <p:spTgt spid="3">
                                            <p:txEl>
                                              <p:pRg st="1" end="1"/>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blinds(horizontal)">
                                      <p:cBhvr>
                                        <p:cTn id="31" dur="500"/>
                                        <p:tgtEl>
                                          <p:spTgt spid="3">
                                            <p:txEl>
                                              <p:pRg st="2" end="2"/>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blinds(horizontal)">
                                      <p:cBhvr>
                                        <p:cTn id="39" dur="500"/>
                                        <p:tgtEl>
                                          <p:spTgt spid="3">
                                            <p:txEl>
                                              <p:pRg st="3" end="3"/>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blinds(horizontal)">
                                      <p:cBhvr>
                                        <p:cTn id="47" dur="500"/>
                                        <p:tgtEl>
                                          <p:spTgt spid="3">
                                            <p:txEl>
                                              <p:pRg st="5" end="5"/>
                                            </p:txEl>
                                          </p:spTgt>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blinds(horizontal)">
                                      <p:cBhvr>
                                        <p:cTn id="50" dur="500"/>
                                        <p:tgtEl>
                                          <p:spTgt spid="3">
                                            <p:txEl>
                                              <p:pRg st="6" end="6"/>
                                            </p:txEl>
                                          </p:spTgt>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blinds(horizontal)">
                                      <p:cBhvr>
                                        <p:cTn id="5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P spid="1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18</a:t>
            </a:fld>
            <a:endParaRPr lang="en-US" dirty="0"/>
          </a:p>
        </p:txBody>
      </p:sp>
      <p:grpSp>
        <p:nvGrpSpPr>
          <p:cNvPr id="5" name="Group 4"/>
          <p:cNvGrpSpPr>
            <a:grpSpLocks noChangeAspect="1"/>
          </p:cNvGrpSpPr>
          <p:nvPr/>
        </p:nvGrpSpPr>
        <p:grpSpPr>
          <a:xfrm>
            <a:off x="1570382" y="1690688"/>
            <a:ext cx="9051112" cy="4936314"/>
            <a:chOff x="3547703" y="2239185"/>
            <a:chExt cx="7629968" cy="4161248"/>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t="1590"/>
            <a:stretch/>
          </p:blipFill>
          <p:spPr>
            <a:xfrm>
              <a:off x="3547703" y="2239185"/>
              <a:ext cx="7629968" cy="1987262"/>
            </a:xfrm>
            <a:prstGeom prst="rect">
              <a:avLst/>
            </a:prstGeom>
            <a:ln w="76200">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47703" y="4262305"/>
              <a:ext cx="7629968" cy="2138128"/>
            </a:xfrm>
            <a:prstGeom prst="rect">
              <a:avLst/>
            </a:prstGeom>
            <a:ln w="76200">
              <a:solidFill>
                <a:schemeClr val="tx1"/>
              </a:solidFill>
            </a:ln>
          </p:spPr>
        </p:pic>
      </p:grpSp>
    </p:spTree>
    <p:extLst>
      <p:ext uri="{BB962C8B-B14F-4D97-AF65-F5344CB8AC3E}">
        <p14:creationId xmlns:p14="http://schemas.microsoft.com/office/powerpoint/2010/main" val="14211299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 </a:t>
            </a:r>
            <a:r>
              <a:rPr lang="en-US" dirty="0" smtClean="0"/>
              <a:t>User </a:t>
            </a:r>
            <a:r>
              <a:rPr lang="en-US" dirty="0" smtClean="0"/>
              <a:t>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19</a:t>
            </a:fld>
            <a:endParaRPr lang="en-US" dirty="0"/>
          </a:p>
        </p:txBody>
      </p:sp>
    </p:spTree>
    <p:extLst>
      <p:ext uri="{BB962C8B-B14F-4D97-AF65-F5344CB8AC3E}">
        <p14:creationId xmlns:p14="http://schemas.microsoft.com/office/powerpoint/2010/main" val="1639802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blinds(horizontal)">
                                      <p:cBhvr>
                                        <p:cTn id="1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Philosophy </a:t>
            </a:r>
            <a:r>
              <a:rPr lang="en-US" sz="3200" dirty="0"/>
              <a:t>and </a:t>
            </a:r>
            <a:r>
              <a:rPr lang="en-US" sz="3200" dirty="0" smtClean="0"/>
              <a:t>Methodology</a:t>
            </a:r>
          </a:p>
          <a:p>
            <a:pPr>
              <a:lnSpc>
                <a:spcPct val="150000"/>
              </a:lnSpc>
            </a:pPr>
            <a:r>
              <a:rPr lang="en-US" sz="3200" dirty="0" smtClean="0"/>
              <a:t>Demo – www.ScholarPlot.com</a:t>
            </a:r>
          </a:p>
          <a:p>
            <a:pPr>
              <a:lnSpc>
                <a:spcPct val="150000"/>
              </a:lnSpc>
            </a:pPr>
            <a:r>
              <a:rPr lang="en-US" sz="3200" dirty="0" smtClean="0"/>
              <a:t>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2</a:t>
            </a:fld>
            <a:endParaRPr lang="en-US"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Evaluation </a:t>
            </a:r>
            <a:r>
              <a:rPr lang="en-US" dirty="0" smtClean="0"/>
              <a:t>- </a:t>
            </a:r>
            <a:r>
              <a:rPr lang="en-US" dirty="0" smtClean="0"/>
              <a:t>Team </a:t>
            </a:r>
            <a:r>
              <a:rPr lang="en-US" dirty="0" smtClean="0"/>
              <a:t>Science</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20</a:t>
            </a:fld>
            <a:endParaRPr lang="en-US" dirty="0"/>
          </a:p>
        </p:txBody>
      </p:sp>
      <p:grpSp>
        <p:nvGrpSpPr>
          <p:cNvPr id="20" name="Group 19"/>
          <p:cNvGrpSpPr/>
          <p:nvPr/>
        </p:nvGrpSpPr>
        <p:grpSpPr>
          <a:xfrm>
            <a:off x="11073005" y="3315832"/>
            <a:ext cx="1160560" cy="3303905"/>
            <a:chOff x="11031440" y="3329687"/>
            <a:chExt cx="1160560" cy="3303905"/>
          </a:xfrm>
        </p:grpSpPr>
        <p:sp>
          <p:nvSpPr>
            <p:cNvPr id="14" name="Right Brace 13"/>
            <p:cNvSpPr/>
            <p:nvPr/>
          </p:nvSpPr>
          <p:spPr>
            <a:xfrm>
              <a:off x="11031440" y="3329687"/>
              <a:ext cx="443390" cy="3303905"/>
            </a:xfrm>
            <a:prstGeom prst="rightBrace">
              <a:avLst>
                <a:gd name="adj1" fmla="val 186287"/>
                <a:gd name="adj2" fmla="val 49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4" name="TextBox 3"/>
            <p:cNvSpPr txBox="1"/>
            <p:nvPr/>
          </p:nvSpPr>
          <p:spPr>
            <a:xfrm>
              <a:off x="11305219" y="4981639"/>
              <a:ext cx="886781" cy="338554"/>
            </a:xfrm>
            <a:prstGeom prst="rect">
              <a:avLst/>
            </a:prstGeom>
            <a:noFill/>
          </p:spPr>
          <p:txBody>
            <a:bodyPr wrap="none" rtlCol="0">
              <a:spAutoFit/>
            </a:bodyPr>
            <a:lstStyle/>
            <a:p>
              <a:r>
                <a:rPr lang="en-US" sz="1600" dirty="0" smtClean="0"/>
                <a:t>Prestige</a:t>
              </a:r>
              <a:endParaRPr lang="en-US" sz="1600" dirty="0"/>
            </a:p>
          </p:txBody>
        </p:sp>
      </p:grpSp>
      <p:grpSp>
        <p:nvGrpSpPr>
          <p:cNvPr id="19" name="Group 18"/>
          <p:cNvGrpSpPr/>
          <p:nvPr/>
        </p:nvGrpSpPr>
        <p:grpSpPr>
          <a:xfrm>
            <a:off x="152715" y="5389118"/>
            <a:ext cx="1091980" cy="1244474"/>
            <a:chOff x="152715" y="5389118"/>
            <a:chExt cx="1091980" cy="1244474"/>
          </a:xfrm>
        </p:grpSpPr>
        <p:sp>
          <p:nvSpPr>
            <p:cNvPr id="16" name="Left Brace 15"/>
            <p:cNvSpPr/>
            <p:nvPr/>
          </p:nvSpPr>
          <p:spPr>
            <a:xfrm>
              <a:off x="907475" y="5389118"/>
              <a:ext cx="337220" cy="1244474"/>
            </a:xfrm>
            <a:prstGeom prst="leftBrace">
              <a:avLst>
                <a:gd name="adj1" fmla="val 9226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2" name="TextBox 11"/>
            <p:cNvSpPr txBox="1"/>
            <p:nvPr/>
          </p:nvSpPr>
          <p:spPr>
            <a:xfrm>
              <a:off x="152715" y="5842078"/>
              <a:ext cx="774571" cy="338554"/>
            </a:xfrm>
            <a:prstGeom prst="rect">
              <a:avLst/>
            </a:prstGeom>
            <a:noFill/>
          </p:spPr>
          <p:txBody>
            <a:bodyPr wrap="none" rtlCol="0">
              <a:spAutoFit/>
            </a:bodyPr>
            <a:lstStyle/>
            <a:p>
              <a:r>
                <a:rPr lang="en-US" sz="1600" dirty="0" smtClean="0"/>
                <a:t>Impact</a:t>
              </a:r>
              <a:endParaRPr lang="en-US" sz="1600" dirty="0"/>
            </a:p>
          </p:txBody>
        </p:sp>
      </p:grpSp>
      <p:grpSp>
        <p:nvGrpSpPr>
          <p:cNvPr id="18" name="Group 17"/>
          <p:cNvGrpSpPr/>
          <p:nvPr/>
        </p:nvGrpSpPr>
        <p:grpSpPr>
          <a:xfrm>
            <a:off x="269472" y="3333596"/>
            <a:ext cx="974173" cy="1886825"/>
            <a:chOff x="269472" y="3333596"/>
            <a:chExt cx="974173" cy="1886825"/>
          </a:xfrm>
        </p:grpSpPr>
        <p:sp>
          <p:nvSpPr>
            <p:cNvPr id="17" name="Left Brace 16"/>
            <p:cNvSpPr/>
            <p:nvPr/>
          </p:nvSpPr>
          <p:spPr>
            <a:xfrm>
              <a:off x="906425" y="3333596"/>
              <a:ext cx="337220" cy="1886825"/>
            </a:xfrm>
            <a:prstGeom prst="leftBrace">
              <a:avLst>
                <a:gd name="adj1" fmla="val 9226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3" name="TextBox 12"/>
            <p:cNvSpPr txBox="1"/>
            <p:nvPr/>
          </p:nvSpPr>
          <p:spPr>
            <a:xfrm>
              <a:off x="269472" y="4107731"/>
              <a:ext cx="659027" cy="338554"/>
            </a:xfrm>
            <a:prstGeom prst="rect">
              <a:avLst/>
            </a:prstGeom>
            <a:noFill/>
          </p:spPr>
          <p:txBody>
            <a:bodyPr wrap="none" rtlCol="0">
              <a:spAutoFit/>
            </a:bodyPr>
            <a:lstStyle/>
            <a:p>
              <a:r>
                <a:rPr lang="en-US" sz="1600" dirty="0" smtClean="0"/>
                <a:t>Team</a:t>
              </a:r>
              <a:endParaRPr lang="en-US" sz="1600" dirty="0"/>
            </a:p>
          </p:txBody>
        </p:sp>
      </p:grpSp>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linds(horizontal)">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linds(horizontal)">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linds(horizontal)">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21</a:t>
            </a:fld>
            <a:endParaRPr lang="en-US" dirty="0"/>
          </a:p>
        </p:txBody>
      </p:sp>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
        <p:nvSpPr>
          <p:cNvPr id="5" name="Slide Number Placeholder 4"/>
          <p:cNvSpPr>
            <a:spLocks noGrp="1"/>
          </p:cNvSpPr>
          <p:nvPr>
            <p:ph type="sldNum" sz="quarter" idx="12"/>
          </p:nvPr>
        </p:nvSpPr>
        <p:spPr/>
        <p:txBody>
          <a:bodyPr/>
          <a:lstStyle/>
          <a:p>
            <a:fld id="{8B74F74A-7BF3-1C41-9DD5-AD56B693B424}" type="slidenum">
              <a:rPr lang="en-US" smtClean="0"/>
              <a:t>22</a:t>
            </a:fld>
            <a:endParaRPr lang="en-US"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I Get The Data</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23</a:t>
            </a:fld>
            <a:endParaRPr lang="en-US" dirty="0"/>
          </a:p>
        </p:txBody>
      </p:sp>
      <p:sp>
        <p:nvSpPr>
          <p:cNvPr id="3" name="Content Placeholder 2"/>
          <p:cNvSpPr>
            <a:spLocks noGrp="1"/>
          </p:cNvSpPr>
          <p:nvPr>
            <p:ph idx="1"/>
          </p:nvPr>
        </p:nvSpPr>
        <p:spPr/>
        <p:txBody>
          <a:bodyPr>
            <a:normAutofit/>
          </a:bodyPr>
          <a:lstStyle/>
          <a:p>
            <a:r>
              <a:rPr lang="en-US" sz="2400" dirty="0" smtClean="0"/>
              <a:t>Impact – Citations from Google Scholar</a:t>
            </a:r>
          </a:p>
          <a:p>
            <a:endParaRPr lang="en-US" sz="2400" dirty="0" smtClean="0"/>
          </a:p>
          <a:p>
            <a:r>
              <a:rPr lang="en-US" sz="2400" dirty="0" smtClean="0"/>
              <a:t>Prestige – Impact Factor </a:t>
            </a:r>
            <a:r>
              <a:rPr lang="en-US" sz="2400" dirty="0"/>
              <a:t>from </a:t>
            </a:r>
            <a:r>
              <a:rPr lang="en-US" sz="2400" dirty="0" smtClean="0"/>
              <a:t>Thomson Reuters</a:t>
            </a:r>
          </a:p>
          <a:p>
            <a:endParaRPr lang="en-US" sz="2400" dirty="0" smtClean="0"/>
          </a:p>
          <a:p>
            <a:r>
              <a:rPr lang="en-US" sz="2400" dirty="0" smtClean="0"/>
              <a:t>Funding – NSF/NIH/NASA from Government </a:t>
            </a:r>
          </a:p>
          <a:p>
            <a:pPr lvl="1"/>
            <a:r>
              <a:rPr lang="en-US" sz="1800" dirty="0" smtClean="0"/>
              <a:t>NSF</a:t>
            </a:r>
            <a:r>
              <a:rPr lang="en-US" sz="1800" dirty="0"/>
              <a:t>: FY 1985 - FY 2013 (29 years, 312,311 rows, 10,769/year)</a:t>
            </a:r>
          </a:p>
          <a:p>
            <a:pPr lvl="1"/>
            <a:r>
              <a:rPr lang="en-US" sz="1800" dirty="0"/>
              <a:t>NIH: FY 2000 - FY 2013 (14 years, 777,657 rows, 55,456/year)</a:t>
            </a:r>
          </a:p>
          <a:p>
            <a:pPr lvl="1"/>
            <a:r>
              <a:rPr lang="en-US" sz="1800" dirty="0"/>
              <a:t>NASA: FY 2007 - FY 2015 (9 years, 16,670 rows, 1,852/year</a:t>
            </a:r>
            <a:r>
              <a:rPr lang="en-US" sz="1800" dirty="0" smtClean="0"/>
              <a:t>)</a:t>
            </a:r>
            <a:endParaRPr lang="en-US" dirty="0" smtClean="0"/>
          </a:p>
        </p:txBody>
      </p:sp>
      <p:grpSp>
        <p:nvGrpSpPr>
          <p:cNvPr id="15" name="Group 14"/>
          <p:cNvGrpSpPr/>
          <p:nvPr/>
        </p:nvGrpSpPr>
        <p:grpSpPr>
          <a:xfrm>
            <a:off x="1356221" y="5360497"/>
            <a:ext cx="8360507" cy="906160"/>
            <a:chOff x="1341472" y="5262170"/>
            <a:chExt cx="8360507" cy="906160"/>
          </a:xfrm>
        </p:grpSpPr>
        <p:pic>
          <p:nvPicPr>
            <p:cNvPr id="9" name="Picture 8"/>
            <p:cNvPicPr>
              <a:picLocks noChangeAspect="1"/>
            </p:cNvPicPr>
            <p:nvPr/>
          </p:nvPicPr>
          <p:blipFill>
            <a:blip r:embed="rId3"/>
            <a:stretch>
              <a:fillRect/>
            </a:stretch>
          </p:blipFill>
          <p:spPr>
            <a:xfrm>
              <a:off x="1341472" y="5405948"/>
              <a:ext cx="3201277" cy="618604"/>
            </a:xfrm>
            <a:prstGeom prst="rect">
              <a:avLst/>
            </a:prstGeom>
          </p:spPr>
        </p:pic>
        <p:grpSp>
          <p:nvGrpSpPr>
            <p:cNvPr id="13" name="Group 12"/>
            <p:cNvGrpSpPr/>
            <p:nvPr/>
          </p:nvGrpSpPr>
          <p:grpSpPr>
            <a:xfrm>
              <a:off x="4795142" y="5445711"/>
              <a:ext cx="2442186" cy="539078"/>
              <a:chOff x="4249554" y="5473700"/>
              <a:chExt cx="3797300" cy="838200"/>
            </a:xfrm>
          </p:grpSpPr>
          <p:pic>
            <p:nvPicPr>
              <p:cNvPr id="11" name="Picture 10"/>
              <p:cNvPicPr>
                <a:picLocks noChangeAspect="1"/>
              </p:cNvPicPr>
              <p:nvPr/>
            </p:nvPicPr>
            <p:blipFill>
              <a:blip r:embed="rId4"/>
              <a:stretch>
                <a:fillRect/>
              </a:stretch>
            </p:blipFill>
            <p:spPr>
              <a:xfrm>
                <a:off x="4249554" y="5473700"/>
                <a:ext cx="1282701" cy="838200"/>
              </a:xfrm>
              <a:prstGeom prst="rect">
                <a:avLst/>
              </a:prstGeom>
            </p:spPr>
          </p:pic>
          <p:pic>
            <p:nvPicPr>
              <p:cNvPr id="12" name="Picture 11"/>
              <p:cNvPicPr>
                <a:picLocks noChangeAspect="1"/>
              </p:cNvPicPr>
              <p:nvPr/>
            </p:nvPicPr>
            <p:blipFill>
              <a:blip r:embed="rId5"/>
              <a:stretch>
                <a:fillRect/>
              </a:stretch>
            </p:blipFill>
            <p:spPr>
              <a:xfrm>
                <a:off x="5544954" y="5695949"/>
                <a:ext cx="2501900" cy="393700"/>
              </a:xfrm>
              <a:prstGeom prst="rect">
                <a:avLst/>
              </a:prstGeom>
            </p:spPr>
          </p:pic>
        </p:grpSp>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26126"/>
            <a:stretch/>
          </p:blipFill>
          <p:spPr>
            <a:xfrm>
              <a:off x="7489722" y="5262170"/>
              <a:ext cx="2212257" cy="906160"/>
            </a:xfrm>
            <a:prstGeom prst="rect">
              <a:avLst/>
            </a:prstGeom>
          </p:spPr>
        </p:pic>
      </p:grpSp>
      <p:grpSp>
        <p:nvGrpSpPr>
          <p:cNvPr id="17" name="Group 16"/>
          <p:cNvGrpSpPr/>
          <p:nvPr/>
        </p:nvGrpSpPr>
        <p:grpSpPr>
          <a:xfrm>
            <a:off x="6600591" y="1474385"/>
            <a:ext cx="4769902" cy="1478593"/>
            <a:chOff x="6236900" y="1412091"/>
            <a:chExt cx="4769902" cy="1478593"/>
          </a:xfrm>
        </p:grpSpPr>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b="26892"/>
            <a:stretch/>
          </p:blipFill>
          <p:spPr>
            <a:xfrm>
              <a:off x="7816644" y="1412091"/>
              <a:ext cx="3190158" cy="1478593"/>
            </a:xfrm>
            <a:prstGeom prst="rect">
              <a:avLst/>
            </a:prstGeom>
          </p:spPr>
        </p:pic>
        <p:pic>
          <p:nvPicPr>
            <p:cNvPr id="16" name="Picture 15"/>
            <p:cNvPicPr>
              <a:picLocks noChangeAspect="1"/>
            </p:cNvPicPr>
            <p:nvPr/>
          </p:nvPicPr>
          <p:blipFill rotWithShape="1">
            <a:blip r:embed="rId8">
              <a:extLst>
                <a:ext uri="{28A0092B-C50C-407E-A947-70E740481C1C}">
                  <a14:useLocalDpi xmlns:a14="http://schemas.microsoft.com/office/drawing/2010/main"/>
                </a:ext>
              </a:extLst>
            </a:blip>
            <a:srcRect l="5543" t="8113" r="5774" b="8824"/>
            <a:stretch/>
          </p:blipFill>
          <p:spPr>
            <a:xfrm>
              <a:off x="6236900" y="1421026"/>
              <a:ext cx="1513459" cy="568820"/>
            </a:xfrm>
            <a:prstGeom prst="rect">
              <a:avLst/>
            </a:prstGeom>
          </p:spPr>
        </p:pic>
      </p:grpSp>
      <p:grpSp>
        <p:nvGrpSpPr>
          <p:cNvPr id="19" name="Group 18"/>
          <p:cNvGrpSpPr/>
          <p:nvPr/>
        </p:nvGrpSpPr>
        <p:grpSpPr>
          <a:xfrm>
            <a:off x="4809891" y="2903201"/>
            <a:ext cx="7050680" cy="2095844"/>
            <a:chOff x="4809891" y="2829655"/>
            <a:chExt cx="7050680" cy="2095844"/>
          </a:xfrm>
        </p:grpSpPr>
        <p:pic>
          <p:nvPicPr>
            <p:cNvPr id="7" name="Picture 6"/>
            <p:cNvPicPr>
              <a:picLocks noChangeAspect="1"/>
            </p:cNvPicPr>
            <p:nvPr/>
          </p:nvPicPr>
          <p:blipFill>
            <a:blip r:embed="rId9"/>
            <a:stretch>
              <a:fillRect/>
            </a:stretch>
          </p:blipFill>
          <p:spPr>
            <a:xfrm>
              <a:off x="8163642" y="3039495"/>
              <a:ext cx="3696929" cy="1886004"/>
            </a:xfrm>
            <a:prstGeom prst="rect">
              <a:avLst/>
            </a:prstGeom>
          </p:spPr>
        </p:pic>
        <p:pic>
          <p:nvPicPr>
            <p:cNvPr id="18" name="Picture 17"/>
            <p:cNvPicPr>
              <a:picLocks noChangeAspect="1"/>
            </p:cNvPicPr>
            <p:nvPr/>
          </p:nvPicPr>
          <p:blipFill>
            <a:blip r:embed="rId10"/>
            <a:stretch>
              <a:fillRect/>
            </a:stretch>
          </p:blipFill>
          <p:spPr>
            <a:xfrm>
              <a:off x="4809891" y="2829655"/>
              <a:ext cx="3581400" cy="1051392"/>
            </a:xfrm>
            <a:prstGeom prst="rect">
              <a:avLst/>
            </a:prstGeom>
          </p:spPr>
        </p:pic>
      </p:grpSp>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blinds(horizontal)">
                                      <p:cBhvr>
                                        <p:cTn id="29" dur="500"/>
                                        <p:tgtEl>
                                          <p:spTgt spid="3">
                                            <p:txEl>
                                              <p:pRg st="5" end="5"/>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blinds(horizontal)">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24</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18917" y="1567369"/>
            <a:ext cx="8954166" cy="5036719"/>
          </a:xfrm>
          <a:prstGeom prst="rect">
            <a:avLst/>
          </a:prstGeom>
        </p:spPr>
      </p:pic>
    </p:spTree>
    <p:extLst>
      <p:ext uri="{BB962C8B-B14F-4D97-AF65-F5344CB8AC3E}">
        <p14:creationId xmlns:p14="http://schemas.microsoft.com/office/powerpoint/2010/main" val="135043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MySQL Model</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25</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315" y="1584680"/>
            <a:ext cx="7765142" cy="5078737"/>
          </a:xfrm>
          <a:prstGeom prst="rect">
            <a:avLst/>
          </a:prstGeom>
        </p:spPr>
      </p:pic>
    </p:spTree>
    <p:extLst>
      <p:ext uri="{BB962C8B-B14F-4D97-AF65-F5344CB8AC3E}">
        <p14:creationId xmlns:p14="http://schemas.microsoft.com/office/powerpoint/2010/main" val="1485285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a:xfrm>
            <a:off x="1120000" y="1825625"/>
            <a:ext cx="10233800" cy="4895850"/>
          </a:xfrm>
        </p:spPr>
        <p:txBody>
          <a:bodyPr>
            <a:normAutofit/>
          </a:bodyPr>
          <a:lstStyle/>
          <a:p>
            <a:pPr marL="457200" indent="-457200">
              <a:lnSpc>
                <a:spcPct val="100000"/>
              </a:lnSpc>
              <a:buFont typeface="+mj-lt"/>
              <a:buAutoNum type="arabicPeriod"/>
            </a:pPr>
            <a:r>
              <a:rPr lang="en-US" sz="2400" dirty="0" smtClean="0"/>
              <a:t>Google </a:t>
            </a:r>
            <a:r>
              <a:rPr lang="en-US" sz="2400" dirty="0"/>
              <a:t>Scholar includes many different cases on its page of papers</a:t>
            </a:r>
          </a:p>
          <a:p>
            <a:pPr marL="677862" lvl="1" indent="-457200">
              <a:lnSpc>
                <a:spcPct val="100000"/>
              </a:lnSpc>
            </a:pPr>
            <a:r>
              <a:rPr lang="en-US" dirty="0"/>
              <a:t>Ioannis T </a:t>
            </a:r>
            <a:r>
              <a:rPr lang="en-US" dirty="0" smtClean="0"/>
              <a:t>Pavlidis</a:t>
            </a:r>
          </a:p>
          <a:p>
            <a:pPr marL="677862" lvl="1" indent="-457200">
              <a:lnSpc>
                <a:spcPct val="100000"/>
              </a:lnSpc>
            </a:pPr>
            <a:r>
              <a:rPr lang="en-US" dirty="0" smtClean="0"/>
              <a:t>IT Pavlidis</a:t>
            </a:r>
          </a:p>
          <a:p>
            <a:pPr marL="677862" lvl="1" indent="-457200">
              <a:lnSpc>
                <a:spcPct val="100000"/>
              </a:lnSpc>
            </a:pPr>
            <a:r>
              <a:rPr lang="en-US" dirty="0" smtClean="0"/>
              <a:t>I Pavlidis</a:t>
            </a:r>
          </a:p>
          <a:p>
            <a:pPr marL="677862" lvl="1" indent="-457200">
              <a:lnSpc>
                <a:spcPct val="100000"/>
              </a:lnSpc>
            </a:pPr>
            <a:r>
              <a:rPr lang="en-US" dirty="0" smtClean="0"/>
              <a:t>Ioannis </a:t>
            </a:r>
            <a:r>
              <a:rPr lang="en-US" dirty="0" smtClean="0"/>
              <a:t>Pavlidis</a:t>
            </a:r>
          </a:p>
          <a:p>
            <a:pPr marL="457200" indent="-457200">
              <a:lnSpc>
                <a:spcPct val="100000"/>
              </a:lnSpc>
              <a:buFont typeface="+mj-lt"/>
              <a:buAutoNum type="arabicPeriod"/>
            </a:pPr>
            <a:endParaRPr lang="en-US" sz="2400" dirty="0" smtClean="0"/>
          </a:p>
          <a:p>
            <a:pPr marL="457200" indent="-457200">
              <a:lnSpc>
                <a:spcPct val="100000"/>
              </a:lnSpc>
              <a:buFont typeface="+mj-lt"/>
              <a:buAutoNum type="arabicPeriod"/>
            </a:pPr>
            <a:r>
              <a:rPr lang="en-US" sz="2400" dirty="0" smtClean="0"/>
              <a:t>Funding dataset</a:t>
            </a:r>
          </a:p>
          <a:p>
            <a:pPr lvl="1">
              <a:lnSpc>
                <a:spcPct val="100000"/>
              </a:lnSpc>
            </a:pPr>
            <a:r>
              <a:rPr lang="en-US" dirty="0" smtClean="0"/>
              <a:t>Remove Jr. III, PhD, Dr., and so on</a:t>
            </a:r>
          </a:p>
          <a:p>
            <a:pPr lvl="1">
              <a:lnSpc>
                <a:spcPct val="100000"/>
              </a:lnSpc>
              <a:tabLst>
                <a:tab pos="2797175" algn="l"/>
                <a:tab pos="3352800" algn="l"/>
              </a:tabLst>
            </a:pPr>
            <a:endParaRPr lang="en-US" sz="1100" dirty="0" smtClean="0"/>
          </a:p>
          <a:p>
            <a:pPr lvl="1">
              <a:lnSpc>
                <a:spcPct val="100000"/>
              </a:lnSpc>
              <a:tabLst>
                <a:tab pos="2439988" algn="l"/>
                <a:tab pos="2897188" algn="l"/>
              </a:tabLst>
            </a:pPr>
            <a:r>
              <a:rPr lang="en-US" sz="1800" dirty="0" smtClean="0"/>
              <a:t>John Smith	&lt;-&gt;	John Smith</a:t>
            </a:r>
          </a:p>
          <a:p>
            <a:pPr lvl="1">
              <a:lnSpc>
                <a:spcPct val="100000"/>
              </a:lnSpc>
              <a:tabLst>
                <a:tab pos="2439988" algn="l"/>
                <a:tab pos="2897188" algn="l"/>
              </a:tabLst>
            </a:pPr>
            <a:r>
              <a:rPr lang="en-US" sz="1800" dirty="0" smtClean="0"/>
              <a:t>Ioannis T Pavlidis	&lt;-&gt;	Ioannis Thomas Pavlidis</a:t>
            </a:r>
          </a:p>
        </p:txBody>
      </p:sp>
      <p:grpSp>
        <p:nvGrpSpPr>
          <p:cNvPr id="6" name="Group 5"/>
          <p:cNvGrpSpPr>
            <a:grpSpLocks noChangeAspect="1"/>
          </p:cNvGrpSpPr>
          <p:nvPr/>
        </p:nvGrpSpPr>
        <p:grpSpPr>
          <a:xfrm>
            <a:off x="6636465" y="4106779"/>
            <a:ext cx="5069145" cy="2577621"/>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9" name="Slide Number Placeholder 8"/>
          <p:cNvSpPr>
            <a:spLocks noGrp="1"/>
          </p:cNvSpPr>
          <p:nvPr>
            <p:ph type="sldNum" sz="quarter" idx="12"/>
          </p:nvPr>
        </p:nvSpPr>
        <p:spPr/>
        <p:txBody>
          <a:bodyPr/>
          <a:lstStyle/>
          <a:p>
            <a:fld id="{8B74F74A-7BF3-1C41-9DD5-AD56B693B424}" type="slidenum">
              <a:rPr lang="en-US" smtClean="0"/>
              <a:t>26</a:t>
            </a:fld>
            <a:endParaRPr lang="en-US"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a:ext>
            </a:extLst>
          </a:blip>
          <a:srcRect t="1" r="50165" b="39613"/>
          <a:stretch/>
        </p:blipFill>
        <p:spPr>
          <a:xfrm>
            <a:off x="6636465" y="2333062"/>
            <a:ext cx="3798936" cy="1561933"/>
          </a:xfrm>
          <a:prstGeom prst="rect">
            <a:avLst/>
          </a:prstGeom>
        </p:spPr>
      </p:pic>
      <p:cxnSp>
        <p:nvCxnSpPr>
          <p:cNvPr id="11" name="Straight Arrow Connector 10"/>
          <p:cNvCxnSpPr/>
          <p:nvPr/>
        </p:nvCxnSpPr>
        <p:spPr>
          <a:xfrm>
            <a:off x="5897657" y="4782516"/>
            <a:ext cx="5108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4284122" y="2711446"/>
            <a:ext cx="2084594" cy="800219"/>
            <a:chOff x="4284122" y="2711446"/>
            <a:chExt cx="2084594" cy="800219"/>
          </a:xfrm>
        </p:grpSpPr>
        <p:cxnSp>
          <p:nvCxnSpPr>
            <p:cNvPr id="10" name="Straight Arrow Connector 9"/>
            <p:cNvCxnSpPr/>
            <p:nvPr/>
          </p:nvCxnSpPr>
          <p:spPr>
            <a:xfrm>
              <a:off x="4411579" y="3114028"/>
              <a:ext cx="19571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84122" y="2711446"/>
              <a:ext cx="1896673" cy="800219"/>
            </a:xfrm>
            <a:prstGeom prst="rect">
              <a:avLst/>
            </a:prstGeom>
            <a:noFill/>
          </p:spPr>
          <p:txBody>
            <a:bodyPr wrap="none" rtlCol="0">
              <a:spAutoFit/>
            </a:bodyPr>
            <a:lstStyle/>
            <a:p>
              <a:r>
                <a:rPr lang="en-US" dirty="0" smtClean="0"/>
                <a:t>I Pavlidis</a:t>
              </a:r>
            </a:p>
            <a:p>
              <a:endParaRPr lang="en-US" sz="1400" dirty="0" smtClean="0"/>
            </a:p>
            <a:p>
              <a:r>
                <a:rPr lang="en-US" sz="1400" dirty="0" smtClean="0"/>
                <a:t>First Initial + </a:t>
              </a:r>
              <a:r>
                <a:rPr lang="en-US" sz="1400" dirty="0" err="1" smtClean="0"/>
                <a:t>Lastname</a:t>
              </a:r>
              <a:endParaRPr lang="en-US" sz="1400" dirty="0"/>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par>
                                <p:cTn id="25" presetID="3" presetClass="entr" presetSubtype="1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blinds(horizontal)">
                                      <p:cBhvr>
                                        <p:cTn id="35" dur="500"/>
                                        <p:tgtEl>
                                          <p:spTgt spid="3">
                                            <p:txEl>
                                              <p:pRg st="7" end="7"/>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blinds(horizontal)">
                                      <p:cBhvr>
                                        <p:cTn id="38" dur="500"/>
                                        <p:tgtEl>
                                          <p:spTgt spid="3">
                                            <p:txEl>
                                              <p:pRg st="9" end="9"/>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blinds(horizontal)">
                                      <p:cBhvr>
                                        <p:cTn id="41" dur="500"/>
                                        <p:tgtEl>
                                          <p:spTgt spid="3">
                                            <p:txEl>
                                              <p:pRg st="10" end="10"/>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blinds(horizontal)">
                                      <p:cBhvr>
                                        <p:cTn id="44" dur="500"/>
                                        <p:tgtEl>
                                          <p:spTgt spid="6"/>
                                        </p:tgtEl>
                                      </p:cBhvr>
                                    </p:animEffect>
                                  </p:childTnLst>
                                </p:cTn>
                              </p:par>
                              <p:par>
                                <p:cTn id="45" presetID="3" presetClass="entr" presetSubtype="1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linds(horizontal)">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77500" lnSpcReduction="20000"/>
          </a:bodyPr>
          <a:lstStyle/>
          <a:p>
            <a:pPr>
              <a:buFont typeface="Arial" charset="0"/>
              <a:buChar char="•"/>
            </a:pPr>
            <a:r>
              <a:rPr lang="en-US" dirty="0"/>
              <a:t>GOAL </a:t>
            </a:r>
            <a:r>
              <a:rPr lang="en-US" sz="3600" dirty="0"/>
              <a:t>1</a:t>
            </a:r>
            <a:r>
              <a:rPr lang="en-US" dirty="0"/>
              <a:t>: Articulate a clear, comprehensive, and measurable performance evaluation scheme for academics</a:t>
            </a:r>
          </a:p>
          <a:p>
            <a:pPr lvl="1">
              <a:buFont typeface="Arial" charset="0"/>
              <a:buChar char="•"/>
            </a:pPr>
            <a:r>
              <a:rPr lang="en-US" dirty="0"/>
              <a:t>The scheme should reveal causal </a:t>
            </a:r>
            <a:r>
              <a:rPr lang="en-US" dirty="0" smtClean="0"/>
              <a:t>relationships </a:t>
            </a:r>
            <a:r>
              <a:rPr lang="en-US" dirty="0"/>
              <a:t>among merit </a:t>
            </a:r>
            <a:r>
              <a:rPr lang="en-US" dirty="0" smtClean="0"/>
              <a:t>criteria</a:t>
            </a:r>
          </a:p>
          <a:p>
            <a:pPr lvl="2">
              <a:buFont typeface="Arial" charset="0"/>
              <a:buChar char="•"/>
            </a:pPr>
            <a:r>
              <a:rPr lang="en-US" dirty="0" smtClean="0"/>
              <a:t>Funding + pre-production credit + post-production credit</a:t>
            </a:r>
            <a:endParaRPr lang="en-US" dirty="0"/>
          </a:p>
          <a:p>
            <a:pPr lvl="1">
              <a:buFont typeface="Arial" charset="0"/>
              <a:buChar char="•"/>
            </a:pPr>
            <a:r>
              <a:rPr lang="en-US" dirty="0"/>
              <a:t>The scheme should be scale </a:t>
            </a:r>
            <a:r>
              <a:rPr lang="en-US" dirty="0" smtClean="0"/>
              <a:t>invariant</a:t>
            </a:r>
          </a:p>
          <a:p>
            <a:pPr lvl="2">
              <a:buFont typeface="Arial" charset="0"/>
              <a:buChar char="•"/>
            </a:pPr>
            <a:r>
              <a:rPr lang="en-US" dirty="0" smtClean="0"/>
              <a:t>Individual or Department or College (composite personhood)</a:t>
            </a:r>
          </a:p>
          <a:p>
            <a:pPr lvl="2">
              <a:buFont typeface="Arial" charset="0"/>
              <a:buChar char="•"/>
            </a:pPr>
            <a:endParaRPr lang="en-US" sz="2100" dirty="0" smtClean="0"/>
          </a:p>
          <a:p>
            <a:pPr>
              <a:buFont typeface="Arial" charset="0"/>
              <a:buChar char="•"/>
            </a:pPr>
            <a:r>
              <a:rPr lang="en-US" dirty="0" smtClean="0"/>
              <a:t>GOAL </a:t>
            </a:r>
            <a:r>
              <a:rPr lang="en-US" sz="3600" dirty="0"/>
              <a:t>2</a:t>
            </a:r>
            <a:r>
              <a:rPr lang="en-US" dirty="0"/>
              <a:t>: Design a visualization to bring the said performance evaluation scheme to </a:t>
            </a:r>
            <a:r>
              <a:rPr lang="en-US" dirty="0" smtClean="0"/>
              <a:t>life</a:t>
            </a:r>
          </a:p>
          <a:p>
            <a:pPr lvl="1">
              <a:buFont typeface="Arial" charset="0"/>
              <a:buChar char="•"/>
            </a:pPr>
            <a:r>
              <a:rPr lang="en-US" dirty="0" smtClean="0"/>
              <a:t>Scholar Plot is good for individuals</a:t>
            </a:r>
          </a:p>
          <a:p>
            <a:pPr lvl="1">
              <a:buFont typeface="Arial" charset="0"/>
              <a:buChar char="•"/>
            </a:pPr>
            <a:r>
              <a:rPr lang="en-US" dirty="0" smtClean="0"/>
              <a:t>Not scalable to groups</a:t>
            </a:r>
          </a:p>
          <a:p>
            <a:pPr lvl="1">
              <a:buFont typeface="Arial" charset="0"/>
              <a:buChar char="•"/>
            </a:pPr>
            <a:endParaRPr lang="en-US" sz="2100" dirty="0" smtClean="0"/>
          </a:p>
          <a:p>
            <a:pPr>
              <a:buFont typeface="Arial" charset="0"/>
              <a:buChar char="•"/>
            </a:pPr>
            <a:r>
              <a:rPr lang="en-US" dirty="0" smtClean="0"/>
              <a:t>GOAL </a:t>
            </a:r>
            <a:r>
              <a:rPr lang="en-US" sz="3600" dirty="0"/>
              <a:t>3</a:t>
            </a:r>
            <a:r>
              <a:rPr lang="en-US" dirty="0"/>
              <a:t>: Implement and test the said visualization, drawing from actual public </a:t>
            </a:r>
            <a:r>
              <a:rPr lang="en-US" dirty="0" smtClean="0"/>
              <a:t>data</a:t>
            </a:r>
          </a:p>
          <a:p>
            <a:pPr lvl="1">
              <a:buFont typeface="Arial" charset="0"/>
              <a:buChar char="•"/>
            </a:pPr>
            <a:r>
              <a:rPr lang="en-US" dirty="0" smtClean="0"/>
              <a:t>Scholar Plot draws from Google Scholar, Thompson Reuters, and </a:t>
            </a:r>
            <a:r>
              <a:rPr lang="en-US" dirty="0" err="1" smtClean="0"/>
              <a:t>OpenGov</a:t>
            </a:r>
            <a:endParaRPr lang="en-US" dirty="0" smtClean="0"/>
          </a:p>
          <a:p>
            <a:pPr lvl="1">
              <a:buFont typeface="Arial" charset="0"/>
              <a:buChar char="•"/>
            </a:pPr>
            <a:r>
              <a:rPr lang="en-US" dirty="0" smtClean="0"/>
              <a:t>It is a public product working flawlessly! </a:t>
            </a:r>
            <a:r>
              <a:rPr lang="en-US" dirty="0" smtClean="0"/>
              <a:t>(</a:t>
            </a:r>
            <a:r>
              <a:rPr lang="en-US" dirty="0" err="1" smtClean="0"/>
              <a:t>ScholarPlot.com</a:t>
            </a:r>
            <a:r>
              <a:rPr lang="en-US" dirty="0" smtClean="0"/>
              <a:t>)</a:t>
            </a:r>
          </a:p>
          <a:p>
            <a:pPr lvl="1">
              <a:buFont typeface="Arial" charset="0"/>
              <a:buChar char="•"/>
            </a:pPr>
            <a:r>
              <a:rPr lang="en-US" dirty="0" smtClean="0"/>
              <a:t>Scaling interface is still pending</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27</a:t>
            </a:fld>
            <a:endParaRPr lang="en-US" dirty="0"/>
          </a:p>
        </p:txBody>
      </p:sp>
      <p:sp>
        <p:nvSpPr>
          <p:cNvPr id="4" name="TextBox 3"/>
          <p:cNvSpPr txBox="1"/>
          <p:nvPr/>
        </p:nvSpPr>
        <p:spPr>
          <a:xfrm>
            <a:off x="8610600" y="2845860"/>
            <a:ext cx="1993687" cy="369332"/>
          </a:xfrm>
          <a:prstGeom prst="rect">
            <a:avLst/>
          </a:prstGeom>
          <a:noFill/>
        </p:spPr>
        <p:txBody>
          <a:bodyPr wrap="none" rtlCol="0">
            <a:spAutoFit/>
          </a:bodyPr>
          <a:lstStyle/>
          <a:p>
            <a:r>
              <a:rPr lang="en-US" dirty="0" smtClean="0">
                <a:solidFill>
                  <a:schemeClr val="tx2">
                    <a:lumMod val="75000"/>
                  </a:schemeClr>
                </a:solidFill>
                <a:sym typeface="Wingdings"/>
              </a:rPr>
              <a:t> Work-in-process</a:t>
            </a:r>
            <a:endParaRPr lang="en-US" dirty="0">
              <a:solidFill>
                <a:schemeClr val="tx2">
                  <a:lumMod val="75000"/>
                </a:schemeClr>
              </a:solidFill>
            </a:endParaRPr>
          </a:p>
        </p:txBody>
      </p:sp>
      <p:sp>
        <p:nvSpPr>
          <p:cNvPr id="7" name="TextBox 6"/>
          <p:cNvSpPr txBox="1"/>
          <p:nvPr/>
        </p:nvSpPr>
        <p:spPr>
          <a:xfrm>
            <a:off x="5582650" y="4556151"/>
            <a:ext cx="1993687" cy="369332"/>
          </a:xfrm>
          <a:prstGeom prst="rect">
            <a:avLst/>
          </a:prstGeom>
          <a:noFill/>
        </p:spPr>
        <p:txBody>
          <a:bodyPr wrap="none" rtlCol="0">
            <a:spAutoFit/>
          </a:bodyPr>
          <a:lstStyle/>
          <a:p>
            <a:r>
              <a:rPr lang="en-US" dirty="0" smtClean="0">
                <a:solidFill>
                  <a:schemeClr val="tx2">
                    <a:lumMod val="75000"/>
                  </a:schemeClr>
                </a:solidFill>
                <a:sym typeface="Wingdings"/>
              </a:rPr>
              <a:t> </a:t>
            </a:r>
            <a:r>
              <a:rPr lang="en-US" dirty="0" smtClean="0">
                <a:solidFill>
                  <a:schemeClr val="tx2">
                    <a:lumMod val="75000"/>
                  </a:schemeClr>
                </a:solidFill>
              </a:rPr>
              <a:t>Work-in-process</a:t>
            </a:r>
            <a:endParaRPr lang="en-US" dirty="0">
              <a:solidFill>
                <a:schemeClr val="tx2">
                  <a:lumMod val="75000"/>
                </a:schemeClr>
              </a:solidFill>
            </a:endParaRPr>
          </a:p>
        </p:txBody>
      </p:sp>
      <p:sp>
        <p:nvSpPr>
          <p:cNvPr id="8" name="TextBox 7"/>
          <p:cNvSpPr txBox="1"/>
          <p:nvPr/>
        </p:nvSpPr>
        <p:spPr>
          <a:xfrm>
            <a:off x="8085218" y="6036748"/>
            <a:ext cx="1993687" cy="369332"/>
          </a:xfrm>
          <a:prstGeom prst="rect">
            <a:avLst/>
          </a:prstGeom>
          <a:noFill/>
        </p:spPr>
        <p:txBody>
          <a:bodyPr wrap="none" rtlCol="0">
            <a:spAutoFit/>
          </a:bodyPr>
          <a:lstStyle/>
          <a:p>
            <a:r>
              <a:rPr lang="en-US" dirty="0" smtClean="0">
                <a:solidFill>
                  <a:schemeClr val="tx2">
                    <a:lumMod val="75000"/>
                  </a:schemeClr>
                </a:solidFill>
                <a:sym typeface="Wingdings"/>
              </a:rPr>
              <a:t> </a:t>
            </a:r>
            <a:r>
              <a:rPr lang="en-US" dirty="0" smtClean="0">
                <a:solidFill>
                  <a:schemeClr val="tx2">
                    <a:lumMod val="75000"/>
                  </a:schemeClr>
                </a:solidFill>
              </a:rPr>
              <a:t>Work-in-process</a:t>
            </a:r>
            <a:endParaRPr lang="en-US" dirty="0">
              <a:solidFill>
                <a:schemeClr val="tx2">
                  <a:lumMod val="75000"/>
                </a:schemeClr>
              </a:solidFill>
            </a:endParaRPr>
          </a:p>
        </p:txBody>
      </p:sp>
      <p:sp>
        <p:nvSpPr>
          <p:cNvPr id="9" name="TextBox 8"/>
          <p:cNvSpPr txBox="1"/>
          <p:nvPr/>
        </p:nvSpPr>
        <p:spPr>
          <a:xfrm>
            <a:off x="8610600" y="2405760"/>
            <a:ext cx="973343" cy="369332"/>
          </a:xfrm>
          <a:prstGeom prst="rect">
            <a:avLst/>
          </a:prstGeom>
          <a:noFill/>
        </p:spPr>
        <p:txBody>
          <a:bodyPr wrap="none" rtlCol="0">
            <a:spAutoFit/>
          </a:bodyPr>
          <a:lstStyle/>
          <a:p>
            <a:r>
              <a:rPr lang="en-US" dirty="0" smtClean="0">
                <a:solidFill>
                  <a:schemeClr val="accent5">
                    <a:lumMod val="75000"/>
                  </a:schemeClr>
                </a:solidFill>
                <a:sym typeface="Wingdings"/>
              </a:rPr>
              <a:t> </a:t>
            </a:r>
            <a:r>
              <a:rPr lang="en-US" dirty="0" smtClean="0">
                <a:solidFill>
                  <a:schemeClr val="accent5">
                    <a:lumMod val="75000"/>
                  </a:schemeClr>
                </a:solidFill>
              </a:rPr>
              <a:t>Done</a:t>
            </a:r>
            <a:endParaRPr lang="en-US" dirty="0">
              <a:solidFill>
                <a:schemeClr val="accent5">
                  <a:lumMod val="75000"/>
                </a:schemeClr>
              </a:solidFill>
            </a:endParaRPr>
          </a:p>
        </p:txBody>
      </p:sp>
      <p:sp>
        <p:nvSpPr>
          <p:cNvPr id="10" name="TextBox 9"/>
          <p:cNvSpPr txBox="1"/>
          <p:nvPr/>
        </p:nvSpPr>
        <p:spPr>
          <a:xfrm>
            <a:off x="5582650" y="4278798"/>
            <a:ext cx="973343" cy="369332"/>
          </a:xfrm>
          <a:prstGeom prst="rect">
            <a:avLst/>
          </a:prstGeom>
          <a:noFill/>
        </p:spPr>
        <p:txBody>
          <a:bodyPr wrap="none" rtlCol="0">
            <a:spAutoFit/>
          </a:bodyPr>
          <a:lstStyle/>
          <a:p>
            <a:r>
              <a:rPr lang="en-US" dirty="0" smtClean="0">
                <a:solidFill>
                  <a:schemeClr val="accent5">
                    <a:lumMod val="75000"/>
                  </a:schemeClr>
                </a:solidFill>
                <a:sym typeface="Wingdings"/>
              </a:rPr>
              <a:t> </a:t>
            </a:r>
            <a:r>
              <a:rPr lang="en-US" dirty="0" smtClean="0">
                <a:solidFill>
                  <a:schemeClr val="accent5">
                    <a:lumMod val="75000"/>
                  </a:schemeClr>
                </a:solidFill>
              </a:rPr>
              <a:t>Done</a:t>
            </a:r>
            <a:endParaRPr lang="en-US" dirty="0">
              <a:solidFill>
                <a:schemeClr val="accent5">
                  <a:lumMod val="75000"/>
                </a:schemeClr>
              </a:solidFill>
            </a:endParaRPr>
          </a:p>
        </p:txBody>
      </p:sp>
      <p:sp>
        <p:nvSpPr>
          <p:cNvPr id="11" name="TextBox 10"/>
          <p:cNvSpPr txBox="1"/>
          <p:nvPr/>
        </p:nvSpPr>
        <p:spPr>
          <a:xfrm>
            <a:off x="8085218" y="5760310"/>
            <a:ext cx="973343" cy="369332"/>
          </a:xfrm>
          <a:prstGeom prst="rect">
            <a:avLst/>
          </a:prstGeom>
          <a:noFill/>
        </p:spPr>
        <p:txBody>
          <a:bodyPr wrap="none" rtlCol="0">
            <a:spAutoFit/>
          </a:bodyPr>
          <a:lstStyle/>
          <a:p>
            <a:r>
              <a:rPr lang="en-US" dirty="0" smtClean="0">
                <a:solidFill>
                  <a:schemeClr val="accent5">
                    <a:lumMod val="75000"/>
                  </a:schemeClr>
                </a:solidFill>
                <a:sym typeface="Wingdings"/>
              </a:rPr>
              <a:t> </a:t>
            </a:r>
            <a:r>
              <a:rPr lang="en-US" dirty="0" smtClean="0">
                <a:solidFill>
                  <a:schemeClr val="accent5">
                    <a:lumMod val="75000"/>
                  </a:schemeClr>
                </a:solidFill>
              </a:rPr>
              <a:t>Done</a:t>
            </a:r>
            <a:endParaRPr lang="en-US" dirty="0">
              <a:solidFill>
                <a:schemeClr val="accent5">
                  <a:lumMod val="75000"/>
                </a:schemeClr>
              </a:solidFill>
            </a:endParaRPr>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linds(horizontal)">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blinds(horizontal)">
                                      <p:cBhvr>
                                        <p:cTn id="38" dur="500"/>
                                        <p:tgtEl>
                                          <p:spTgt spid="3">
                                            <p:txEl>
                                              <p:pRg st="11" end="11"/>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blinds(horizontal)">
                                      <p:cBhvr>
                                        <p:cTn id="41" dur="500"/>
                                        <p:tgtEl>
                                          <p:spTgt spid="3">
                                            <p:txEl>
                                              <p:pRg st="12" end="12"/>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blinds(horizontal)">
                                      <p:cBhvr>
                                        <p:cTn id="44" dur="500"/>
                                        <p:tgtEl>
                                          <p:spTgt spid="3">
                                            <p:txEl>
                                              <p:pRg st="13" end="1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blinds(horizontal)">
                                      <p:cBhvr>
                                        <p:cTn id="49" dur="500"/>
                                        <p:tgtEl>
                                          <p:spTgt spid="9"/>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linds(horizontal)">
                                      <p:cBhvr>
                                        <p:cTn id="52" dur="500"/>
                                        <p:tgtEl>
                                          <p:spTgt spid="10"/>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blinds(horizontal)">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blinds(horizontal)">
                                      <p:cBhvr>
                                        <p:cTn id="60" dur="500"/>
                                        <p:tgtEl>
                                          <p:spTgt spid="8"/>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blinds(horizontal)">
                                      <p:cBhvr>
                                        <p:cTn id="63" dur="500"/>
                                        <p:tgtEl>
                                          <p:spTgt spid="7"/>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blinds(horizontal)">
                                      <p:cBhvr>
                                        <p:cTn id="6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7" grpId="0"/>
      <p:bldP spid="8" grpId="0"/>
      <p:bldP spid="9"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Academic Garden</a:t>
            </a:r>
          </a:p>
          <a:p>
            <a:pPr lvl="1"/>
            <a:r>
              <a:rPr lang="en-US" sz="2400" dirty="0" smtClean="0"/>
              <a:t>Scalable visual interface</a:t>
            </a:r>
          </a:p>
          <a:p>
            <a:pPr lvl="2"/>
            <a:r>
              <a:rPr lang="en-US" sz="2000" dirty="0" smtClean="0"/>
              <a:t>Front-end to Scholar Plot, Department Plot, College Plot</a:t>
            </a:r>
            <a:endParaRPr lang="en-US" sz="2000" dirty="0"/>
          </a:p>
        </p:txBody>
      </p:sp>
      <p:sp>
        <p:nvSpPr>
          <p:cNvPr id="6" name="Slide Number Placeholder 5"/>
          <p:cNvSpPr>
            <a:spLocks noGrp="1"/>
          </p:cNvSpPr>
          <p:nvPr>
            <p:ph type="sldNum" sz="quarter" idx="12"/>
          </p:nvPr>
        </p:nvSpPr>
        <p:spPr/>
        <p:txBody>
          <a:bodyPr/>
          <a:lstStyle/>
          <a:p>
            <a:fld id="{8B74F74A-7BF3-1C41-9DD5-AD56B693B424}" type="slidenum">
              <a:rPr lang="en-US" smtClean="0"/>
              <a:t>28</a:t>
            </a:fld>
            <a:endParaRPr lang="en-US" dirty="0"/>
          </a:p>
        </p:txBody>
      </p:sp>
      <p:grpSp>
        <p:nvGrpSpPr>
          <p:cNvPr id="13" name="Group 12"/>
          <p:cNvGrpSpPr/>
          <p:nvPr/>
        </p:nvGrpSpPr>
        <p:grpSpPr>
          <a:xfrm>
            <a:off x="2068444" y="3213358"/>
            <a:ext cx="3334863" cy="3568442"/>
            <a:chOff x="2068444" y="3289558"/>
            <a:chExt cx="3334863" cy="356844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444" y="3289558"/>
              <a:ext cx="3334863" cy="3249354"/>
            </a:xfrm>
            <a:prstGeom prst="rect">
              <a:avLst/>
            </a:prstGeom>
          </p:spPr>
        </p:pic>
        <p:sp>
          <p:nvSpPr>
            <p:cNvPr id="12" name="TextBox 11"/>
            <p:cNvSpPr txBox="1"/>
            <p:nvPr/>
          </p:nvSpPr>
          <p:spPr>
            <a:xfrm>
              <a:off x="3116154" y="6488668"/>
              <a:ext cx="1239442" cy="369332"/>
            </a:xfrm>
            <a:prstGeom prst="rect">
              <a:avLst/>
            </a:prstGeom>
            <a:noFill/>
          </p:spPr>
          <p:txBody>
            <a:bodyPr wrap="none" rtlCol="0">
              <a:spAutoFit/>
            </a:bodyPr>
            <a:lstStyle/>
            <a:p>
              <a:r>
                <a:rPr lang="en-US" dirty="0" smtClean="0"/>
                <a:t>Initial work</a:t>
              </a:r>
              <a:endParaRPr lang="en-US" dirty="0"/>
            </a:p>
          </p:txBody>
        </p:sp>
      </p:grpSp>
      <p:grpSp>
        <p:nvGrpSpPr>
          <p:cNvPr id="15" name="Group 14"/>
          <p:cNvGrpSpPr/>
          <p:nvPr/>
        </p:nvGrpSpPr>
        <p:grpSpPr>
          <a:xfrm>
            <a:off x="6096000" y="3213358"/>
            <a:ext cx="4332470" cy="3568442"/>
            <a:chOff x="6096000" y="3289558"/>
            <a:chExt cx="4332470" cy="3568442"/>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289558"/>
              <a:ext cx="4332470" cy="3249353"/>
            </a:xfrm>
            <a:prstGeom prst="rect">
              <a:avLst/>
            </a:prstGeom>
          </p:spPr>
        </p:pic>
        <p:sp>
          <p:nvSpPr>
            <p:cNvPr id="14" name="TextBox 13"/>
            <p:cNvSpPr txBox="1"/>
            <p:nvPr/>
          </p:nvSpPr>
          <p:spPr>
            <a:xfrm>
              <a:off x="7326402" y="6488668"/>
              <a:ext cx="1871666" cy="369332"/>
            </a:xfrm>
            <a:prstGeom prst="rect">
              <a:avLst/>
            </a:prstGeom>
            <a:noFill/>
          </p:spPr>
          <p:txBody>
            <a:bodyPr wrap="none" rtlCol="0">
              <a:spAutoFit/>
            </a:bodyPr>
            <a:lstStyle/>
            <a:p>
              <a:r>
                <a:rPr lang="en-US" dirty="0" smtClean="0"/>
                <a:t>Academic Garden</a:t>
              </a:r>
              <a:endParaRPr lang="en-US" dirty="0"/>
            </a:p>
          </p:txBody>
        </p:sp>
      </p:grpSp>
      <p:grpSp>
        <p:nvGrpSpPr>
          <p:cNvPr id="18" name="Group 17"/>
          <p:cNvGrpSpPr/>
          <p:nvPr/>
        </p:nvGrpSpPr>
        <p:grpSpPr>
          <a:xfrm>
            <a:off x="9850774" y="3762420"/>
            <a:ext cx="1760645" cy="369332"/>
            <a:chOff x="9850774" y="3762420"/>
            <a:chExt cx="1760645" cy="369332"/>
          </a:xfrm>
        </p:grpSpPr>
        <p:cxnSp>
          <p:nvCxnSpPr>
            <p:cNvPr id="16" name="Straight Arrow Connector 15"/>
            <p:cNvCxnSpPr/>
            <p:nvPr/>
          </p:nvCxnSpPr>
          <p:spPr>
            <a:xfrm flipH="1">
              <a:off x="9850774" y="3952018"/>
              <a:ext cx="91233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763110" y="3762420"/>
              <a:ext cx="848309" cy="369332"/>
            </a:xfrm>
            <a:prstGeom prst="rect">
              <a:avLst/>
            </a:prstGeom>
            <a:noFill/>
          </p:spPr>
          <p:txBody>
            <a:bodyPr wrap="none" rtlCol="0">
              <a:spAutoFit/>
            </a:bodyPr>
            <a:lstStyle/>
            <a:p>
              <a:r>
                <a:rPr lang="en-US" smtClean="0"/>
                <a:t>Impact</a:t>
              </a:r>
              <a:endParaRPr lang="en-US"/>
            </a:p>
          </p:txBody>
        </p:sp>
      </p:grpSp>
      <p:grpSp>
        <p:nvGrpSpPr>
          <p:cNvPr id="19" name="Group 18"/>
          <p:cNvGrpSpPr/>
          <p:nvPr/>
        </p:nvGrpSpPr>
        <p:grpSpPr>
          <a:xfrm>
            <a:off x="9612189" y="4865480"/>
            <a:ext cx="2127133" cy="369332"/>
            <a:chOff x="9850774" y="3762420"/>
            <a:chExt cx="2127133" cy="369332"/>
          </a:xfrm>
        </p:grpSpPr>
        <p:cxnSp>
          <p:nvCxnSpPr>
            <p:cNvPr id="20" name="Straight Arrow Connector 19"/>
            <p:cNvCxnSpPr/>
            <p:nvPr/>
          </p:nvCxnSpPr>
          <p:spPr>
            <a:xfrm flipH="1">
              <a:off x="9850774" y="3947086"/>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006166" y="3762420"/>
              <a:ext cx="971741" cy="369332"/>
            </a:xfrm>
            <a:prstGeom prst="rect">
              <a:avLst/>
            </a:prstGeom>
            <a:noFill/>
          </p:spPr>
          <p:txBody>
            <a:bodyPr wrap="none" rtlCol="0">
              <a:spAutoFit/>
            </a:bodyPr>
            <a:lstStyle/>
            <a:p>
              <a:r>
                <a:rPr lang="en-US" dirty="0" smtClean="0"/>
                <a:t>Prestige</a:t>
              </a:r>
              <a:endParaRPr lang="en-US" dirty="0"/>
            </a:p>
          </p:txBody>
        </p:sp>
      </p:grpSp>
      <p:grpSp>
        <p:nvGrpSpPr>
          <p:cNvPr id="31" name="Group 30"/>
          <p:cNvGrpSpPr/>
          <p:nvPr/>
        </p:nvGrpSpPr>
        <p:grpSpPr>
          <a:xfrm>
            <a:off x="9612189" y="5697941"/>
            <a:ext cx="2114646" cy="369332"/>
            <a:chOff x="9563100" y="5723341"/>
            <a:chExt cx="2163735" cy="369332"/>
          </a:xfrm>
        </p:grpSpPr>
        <p:sp>
          <p:nvSpPr>
            <p:cNvPr id="25" name="TextBox 24"/>
            <p:cNvSpPr txBox="1"/>
            <p:nvPr/>
          </p:nvSpPr>
          <p:spPr>
            <a:xfrm>
              <a:off x="10763110" y="5723341"/>
              <a:ext cx="963725" cy="369332"/>
            </a:xfrm>
            <a:prstGeom prst="rect">
              <a:avLst/>
            </a:prstGeom>
            <a:noFill/>
          </p:spPr>
          <p:txBody>
            <a:bodyPr wrap="none" rtlCol="0">
              <a:spAutoFit/>
            </a:bodyPr>
            <a:lstStyle/>
            <a:p>
              <a:r>
                <a:rPr lang="en-US" dirty="0" smtClean="0"/>
                <a:t>Funding</a:t>
              </a:r>
              <a:endParaRPr lang="en-US" dirty="0"/>
            </a:p>
          </p:txBody>
        </p:sp>
        <p:cxnSp>
          <p:nvCxnSpPr>
            <p:cNvPr id="27" name="Straight Arrow Connector 26"/>
            <p:cNvCxnSpPr/>
            <p:nvPr/>
          </p:nvCxnSpPr>
          <p:spPr>
            <a:xfrm flipH="1">
              <a:off x="9563100" y="5906998"/>
              <a:ext cx="120001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linds(horizontal)">
                                      <p:cBhvr>
                                        <p:cTn id="28" dur="500"/>
                                        <p:tgtEl>
                                          <p:spTgt spid="18"/>
                                        </p:tgtEl>
                                      </p:cBhvr>
                                    </p:animEffect>
                                  </p:childTnLst>
                                </p:cTn>
                              </p:par>
                              <p:par>
                                <p:cTn id="29" presetID="3" presetClass="entr" presetSubtype="1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linds(horizontal)">
                                      <p:cBhvr>
                                        <p:cTn id="31" dur="500"/>
                                        <p:tgtEl>
                                          <p:spTgt spid="19"/>
                                        </p:tgtEl>
                                      </p:cBhvr>
                                    </p:animEffect>
                                  </p:childTnLst>
                                </p:cTn>
                              </p:par>
                              <p:par>
                                <p:cTn id="32" presetID="3" presetClass="entr" presetSubtype="1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blinds(horizontal)">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336729"/>
              </p:ext>
            </p:extLst>
          </p:nvPr>
        </p:nvGraphicFramePr>
        <p:xfrm>
          <a:off x="124691" y="1468437"/>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215743" y="5285725"/>
            <a:ext cx="371951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S </a:t>
            </a:r>
            <a:r>
              <a:rPr lang="en-US" sz="1000" dirty="0" err="1" smtClean="0">
                <a:solidFill>
                  <a:schemeClr val="bg1">
                    <a:lumMod val="50000"/>
                    <a:lumOff val="50000"/>
                  </a:schemeClr>
                </a:solidFill>
              </a:rPr>
              <a:t>Taamneh</a:t>
            </a:r>
            <a:r>
              <a:rPr lang="en-US" sz="1000" dirty="0">
                <a:solidFill>
                  <a:schemeClr val="bg1">
                    <a:lumMod val="50000"/>
                    <a:lumOff val="50000"/>
                  </a:schemeClr>
                </a:solidFill>
              </a:rPr>
              <a:t>, </a:t>
            </a:r>
            <a:r>
              <a:rPr lang="en-US" sz="1000" dirty="0" smtClean="0">
                <a:solidFill>
                  <a:schemeClr val="bg1">
                    <a:lumMod val="50000"/>
                    <a:lumOff val="50000"/>
                  </a:schemeClr>
                </a:solidFill>
              </a:rPr>
              <a:t>M </a:t>
            </a:r>
            <a:r>
              <a:rPr lang="en-US" sz="1000" dirty="0" err="1" smtClean="0">
                <a:solidFill>
                  <a:schemeClr val="bg1">
                    <a:lumMod val="50000"/>
                    <a:lumOff val="50000"/>
                  </a:schemeClr>
                </a:solidFill>
              </a:rPr>
              <a:t>Dcosta</a:t>
            </a:r>
            <a:r>
              <a:rPr lang="en-US" sz="1000" dirty="0" smtClean="0">
                <a:solidFill>
                  <a:schemeClr val="bg1">
                    <a:lumMod val="50000"/>
                    <a:lumOff val="50000"/>
                  </a:schemeClr>
                </a:solidFill>
              </a:rPr>
              <a:t>,</a:t>
            </a:r>
            <a:r>
              <a:rPr lang="en-US" sz="1000" b="1" dirty="0" smtClean="0">
                <a:solidFill>
                  <a:schemeClr val="bg1"/>
                </a:solidFill>
              </a:rPr>
              <a:t> </a:t>
            </a:r>
            <a:r>
              <a:rPr lang="en-US" sz="1000" b="1" dirty="0">
                <a:solidFill>
                  <a:schemeClr val="bg1"/>
                </a:solidFill>
              </a:rPr>
              <a:t>K </a:t>
            </a:r>
            <a:r>
              <a:rPr lang="en-US" sz="1000" b="1" dirty="0" smtClean="0">
                <a:solidFill>
                  <a:schemeClr val="bg1"/>
                </a:solidFill>
              </a:rPr>
              <a:t>Kwon</a:t>
            </a:r>
            <a:r>
              <a:rPr lang="en-US" sz="1000" dirty="0">
                <a:solidFill>
                  <a:schemeClr val="bg1">
                    <a:lumMod val="50000"/>
                    <a:lumOff val="50000"/>
                  </a:schemeClr>
                </a:solidFill>
              </a:rPr>
              <a:t> 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dirty="0" err="1">
                <a:solidFill>
                  <a:schemeClr val="bg1">
                    <a:lumMod val="50000"/>
                    <a:lumOff val="50000"/>
                  </a:schemeClr>
                </a:solidFill>
              </a:rPr>
              <a:t>SubjectBook</a:t>
            </a:r>
            <a:r>
              <a:rPr lang="en-US" sz="1000" dirty="0">
                <a:solidFill>
                  <a:schemeClr val="bg1">
                    <a:lumMod val="50000"/>
                    <a:lumOff val="50000"/>
                  </a:schemeClr>
                </a:solidFill>
              </a:rPr>
              <a:t>: Web-based Visualization Of Multimodal Affective Datasets", </a:t>
            </a:r>
            <a:r>
              <a:rPr lang="en-US" sz="1000" i="1" dirty="0">
                <a:solidFill>
                  <a:schemeClr val="bg1">
                    <a:lumMod val="50000"/>
                    <a:lumOff val="50000"/>
                  </a:schemeClr>
                </a:solidFill>
              </a:rPr>
              <a:t>ACM Human Factors in Computing Systems</a:t>
            </a:r>
            <a:r>
              <a:rPr lang="en-US" sz="1000" dirty="0">
                <a:solidFill>
                  <a:schemeClr val="bg1">
                    <a:lumMod val="50000"/>
                    <a:lumOff val="50000"/>
                  </a:schemeClr>
                </a:solidFill>
              </a:rPr>
              <a:t>, CHI 2016, San Jose, CA</a:t>
            </a:r>
          </a:p>
        </p:txBody>
      </p:sp>
      <p:sp>
        <p:nvSpPr>
          <p:cNvPr id="8" name="TextBox 7"/>
          <p:cNvSpPr txBox="1"/>
          <p:nvPr/>
        </p:nvSpPr>
        <p:spPr>
          <a:xfrm>
            <a:off x="8215743" y="6032420"/>
            <a:ext cx="3719513" cy="720964"/>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D Majeti</a:t>
            </a:r>
            <a:r>
              <a:rPr lang="en-US" sz="1000" dirty="0">
                <a:solidFill>
                  <a:schemeClr val="bg1">
                    <a:lumMod val="50000"/>
                    <a:lumOff val="50000"/>
                  </a:schemeClr>
                </a:solidFill>
              </a:rPr>
              <a:t>, </a:t>
            </a:r>
            <a:r>
              <a:rPr lang="en-US" sz="1000" b="1" dirty="0">
                <a:solidFill>
                  <a:schemeClr val="bg1"/>
                </a:solidFill>
              </a:rPr>
              <a:t> K Kwon</a:t>
            </a:r>
            <a:r>
              <a:rPr lang="en-US" sz="1000" dirty="0" smtClean="0">
                <a:solidFill>
                  <a:schemeClr val="bg1">
                    <a:lumMod val="50000"/>
                    <a:lumOff val="50000"/>
                  </a:schemeClr>
                </a:solidFill>
              </a:rPr>
              <a:t>, P </a:t>
            </a:r>
            <a:r>
              <a:rPr lang="en-US" sz="1000" dirty="0" err="1" smtClean="0">
                <a:solidFill>
                  <a:schemeClr val="bg1">
                    <a:lumMod val="50000"/>
                    <a:lumOff val="50000"/>
                  </a:schemeClr>
                </a:solidFill>
              </a:rPr>
              <a:t>Tsiamyrtzis</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"Dissecting Scholarly Patterns in Biology and Computer Science", </a:t>
            </a:r>
            <a:r>
              <a:rPr lang="en-US" sz="1000" i="1" dirty="0">
                <a:solidFill>
                  <a:schemeClr val="bg1">
                    <a:lumMod val="50000"/>
                    <a:lumOff val="50000"/>
                  </a:schemeClr>
                </a:solidFill>
              </a:rPr>
              <a:t>The Science of Team Science</a:t>
            </a:r>
            <a:r>
              <a:rPr lang="en-US" sz="1000" dirty="0">
                <a:solidFill>
                  <a:schemeClr val="bg1">
                    <a:lumMod val="50000"/>
                    <a:lumOff val="50000"/>
                  </a:schemeClr>
                </a:solidFill>
              </a:rPr>
              <a:t>, </a:t>
            </a:r>
            <a:r>
              <a:rPr lang="en-US" sz="1000" dirty="0" err="1">
                <a:solidFill>
                  <a:schemeClr val="bg1">
                    <a:lumMod val="50000"/>
                    <a:lumOff val="50000"/>
                  </a:schemeClr>
                </a:solidFill>
              </a:rPr>
              <a:t>SciTS</a:t>
            </a:r>
            <a:r>
              <a:rPr lang="en-US" sz="1000" dirty="0">
                <a:solidFill>
                  <a:schemeClr val="bg1">
                    <a:lumMod val="50000"/>
                    <a:lumOff val="50000"/>
                  </a:schemeClr>
                </a:solidFill>
              </a:rPr>
              <a:t> 2015, Bethesda, MD</a:t>
            </a:r>
          </a:p>
        </p:txBody>
      </p:sp>
      <p:sp>
        <p:nvSpPr>
          <p:cNvPr id="9" name="TextBox 8"/>
          <p:cNvSpPr txBox="1"/>
          <p:nvPr/>
        </p:nvSpPr>
        <p:spPr>
          <a:xfrm>
            <a:off x="4341486" y="5285725"/>
            <a:ext cx="3818796"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"Information Visualization in Affective User Studies", </a:t>
            </a:r>
            <a:r>
              <a:rPr lang="en-US" sz="1000" i="1" dirty="0">
                <a:solidFill>
                  <a:schemeClr val="bg1">
                    <a:lumMod val="50000"/>
                    <a:lumOff val="50000"/>
                  </a:schemeClr>
                </a:solidFill>
              </a:rPr>
              <a:t>The IEEE Visual Analytics Science and Technology, IEEE Information Visualization, and IEEE Scientific Visualization</a:t>
            </a:r>
            <a:r>
              <a:rPr lang="en-US" sz="1000" dirty="0">
                <a:solidFill>
                  <a:schemeClr val="bg1">
                    <a:lumMod val="50000"/>
                    <a:lumOff val="50000"/>
                  </a:schemeClr>
                </a:solidFill>
              </a:rPr>
              <a:t>, VIS 2014, Paris, France</a:t>
            </a:r>
          </a:p>
        </p:txBody>
      </p:sp>
      <p:sp>
        <p:nvSpPr>
          <p:cNvPr id="10" name="TextBox 9"/>
          <p:cNvSpPr txBox="1"/>
          <p:nvPr/>
        </p:nvSpPr>
        <p:spPr>
          <a:xfrm>
            <a:off x="4341486" y="6032419"/>
            <a:ext cx="3818796"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"Interfacing Information in Affective User Studies", </a:t>
            </a:r>
            <a:r>
              <a:rPr lang="en-US" sz="1000" i="1" dirty="0">
                <a:solidFill>
                  <a:schemeClr val="bg1">
                    <a:lumMod val="50000"/>
                    <a:lumOff val="50000"/>
                  </a:schemeClr>
                </a:solidFill>
              </a:rPr>
              <a:t>The 2014 ACM International Joint Conference on Pervasive and Ubiquitous Computing</a:t>
            </a:r>
            <a:r>
              <a:rPr lang="en-US" sz="1000" dirty="0">
                <a:solidFill>
                  <a:schemeClr val="bg1">
                    <a:lumMod val="50000"/>
                    <a:lumOff val="50000"/>
                  </a:schemeClr>
                </a:solidFill>
              </a:rPr>
              <a:t>, </a:t>
            </a:r>
            <a:r>
              <a:rPr lang="en-US" sz="1000" dirty="0" err="1">
                <a:solidFill>
                  <a:schemeClr val="bg1">
                    <a:lumMod val="50000"/>
                    <a:lumOff val="50000"/>
                  </a:schemeClr>
                </a:solidFill>
              </a:rPr>
              <a:t>Ubicomp</a:t>
            </a:r>
            <a:r>
              <a:rPr lang="en-US" sz="1000" dirty="0">
                <a:solidFill>
                  <a:schemeClr val="bg1">
                    <a:lumMod val="50000"/>
                    <a:lumOff val="50000"/>
                  </a:schemeClr>
                </a:solidFill>
              </a:rPr>
              <a:t> 2014, Seattle, WA</a:t>
            </a:r>
          </a:p>
        </p:txBody>
      </p:sp>
      <p:sp>
        <p:nvSpPr>
          <p:cNvPr id="11" name="TextBox 10"/>
          <p:cNvSpPr txBox="1"/>
          <p:nvPr/>
        </p:nvSpPr>
        <p:spPr>
          <a:xfrm>
            <a:off x="175843" y="6032420"/>
            <a:ext cx="4130474"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T Feng</a:t>
            </a:r>
            <a:r>
              <a:rPr lang="en-US" sz="1000" dirty="0">
                <a:solidFill>
                  <a:schemeClr val="bg1">
                    <a:lumMod val="50000"/>
                    <a:lumOff val="50000"/>
                  </a:schemeClr>
                </a:solidFill>
              </a:rPr>
              <a:t>, </a:t>
            </a:r>
            <a:r>
              <a:rPr lang="en-US" sz="1000" dirty="0" smtClean="0">
                <a:solidFill>
                  <a:schemeClr val="bg1">
                    <a:lumMod val="50000"/>
                    <a:lumOff val="50000"/>
                  </a:schemeClr>
                </a:solidFill>
              </a:rPr>
              <a:t>Z Liu</a:t>
            </a:r>
            <a:r>
              <a:rPr lang="en-US" sz="1000" dirty="0">
                <a:solidFill>
                  <a:schemeClr val="bg1">
                    <a:lumMod val="50000"/>
                    <a:lumOff val="50000"/>
                  </a:schemeClr>
                </a:solidFill>
              </a:rPr>
              <a:t>, </a:t>
            </a:r>
            <a:r>
              <a:rPr lang="en-US" sz="1000" b="1" dirty="0" smtClean="0">
                <a:solidFill>
                  <a:schemeClr val="bg1"/>
                </a:solidFill>
              </a:rPr>
              <a:t>K </a:t>
            </a:r>
            <a:r>
              <a:rPr lang="en-US" sz="1000" b="1" dirty="0">
                <a:solidFill>
                  <a:schemeClr val="bg1"/>
                </a:solidFill>
              </a:rPr>
              <a:t>Kwon</a:t>
            </a:r>
            <a:r>
              <a:rPr lang="en-US" sz="1000" dirty="0" smtClean="0">
                <a:solidFill>
                  <a:schemeClr val="bg1">
                    <a:lumMod val="50000"/>
                    <a:lumOff val="50000"/>
                  </a:schemeClr>
                </a:solidFill>
              </a:rPr>
              <a:t>, W Shi</a:t>
            </a:r>
            <a:r>
              <a:rPr lang="en-US" sz="1000" dirty="0">
                <a:solidFill>
                  <a:schemeClr val="bg1">
                    <a:lumMod val="50000"/>
                    <a:lumOff val="50000"/>
                  </a:schemeClr>
                </a:solidFill>
              </a:rPr>
              <a:t>, </a:t>
            </a:r>
            <a:r>
              <a:rPr lang="en-US" sz="1000" dirty="0" smtClean="0">
                <a:solidFill>
                  <a:schemeClr val="bg1">
                    <a:lumMod val="50000"/>
                    <a:lumOff val="50000"/>
                  </a:schemeClr>
                </a:solidFill>
              </a:rPr>
              <a:t>B </a:t>
            </a:r>
            <a:r>
              <a:rPr lang="en-US" sz="1000" dirty="0" err="1" smtClean="0">
                <a:solidFill>
                  <a:schemeClr val="bg1">
                    <a:lumMod val="50000"/>
                    <a:lumOff val="50000"/>
                  </a:schemeClr>
                </a:solidFill>
              </a:rPr>
              <a:t>Carbunar</a:t>
            </a:r>
            <a:r>
              <a:rPr lang="en-US" sz="1000" dirty="0">
                <a:solidFill>
                  <a:schemeClr val="bg1">
                    <a:lumMod val="50000"/>
                    <a:lumOff val="50000"/>
                  </a:schemeClr>
                </a:solidFill>
              </a:rPr>
              <a:t>, </a:t>
            </a:r>
            <a:r>
              <a:rPr lang="en-US" sz="1000" dirty="0" smtClean="0">
                <a:solidFill>
                  <a:schemeClr val="bg1">
                    <a:lumMod val="50000"/>
                    <a:lumOff val="50000"/>
                  </a:schemeClr>
                </a:solidFill>
              </a:rPr>
              <a:t>Y Jiang </a:t>
            </a:r>
            <a:r>
              <a:rPr lang="en-US" sz="1000" dirty="0">
                <a:solidFill>
                  <a:schemeClr val="bg1">
                    <a:lumMod val="50000"/>
                    <a:lumOff val="50000"/>
                  </a:schemeClr>
                </a:solidFill>
              </a:rPr>
              <a:t>and </a:t>
            </a:r>
            <a:r>
              <a:rPr lang="en-US" sz="1000" dirty="0" smtClean="0">
                <a:solidFill>
                  <a:schemeClr val="bg1">
                    <a:lumMod val="50000"/>
                    <a:lumOff val="50000"/>
                  </a:schemeClr>
                </a:solidFill>
              </a:rPr>
              <a:t>N Nguyen</a:t>
            </a:r>
            <a:r>
              <a:rPr lang="en-US" sz="1000" dirty="0">
                <a:solidFill>
                  <a:schemeClr val="bg1">
                    <a:lumMod val="50000"/>
                    <a:lumOff val="50000"/>
                  </a:schemeClr>
                </a:solidFill>
              </a:rPr>
              <a:t>, "Enhancing Mobile Security with Continuous Authentication Based on Touchscreen Gestures", </a:t>
            </a:r>
            <a:r>
              <a:rPr lang="en-US" sz="1000" i="1" dirty="0">
                <a:solidFill>
                  <a:schemeClr val="bg1">
                    <a:lumMod val="50000"/>
                    <a:lumOff val="50000"/>
                  </a:schemeClr>
                </a:solidFill>
              </a:rPr>
              <a:t>The twelfth annual IEEE Conference on Technologies for Homeland Security</a:t>
            </a:r>
            <a:r>
              <a:rPr lang="en-US" sz="1000" dirty="0">
                <a:solidFill>
                  <a:schemeClr val="bg1">
                    <a:lumMod val="50000"/>
                    <a:lumOff val="50000"/>
                  </a:schemeClr>
                </a:solidFill>
              </a:rPr>
              <a:t>, HST 2012, Waltham, MA</a:t>
            </a:r>
          </a:p>
        </p:txBody>
      </p:sp>
      <p:sp>
        <p:nvSpPr>
          <p:cNvPr id="12" name="TextBox 11"/>
          <p:cNvSpPr txBox="1"/>
          <p:nvPr/>
        </p:nvSpPr>
        <p:spPr>
          <a:xfrm>
            <a:off x="175843" y="5285725"/>
            <a:ext cx="413047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J </a:t>
            </a:r>
            <a:r>
              <a:rPr lang="en-US" sz="1000" dirty="0">
                <a:solidFill>
                  <a:schemeClr val="bg1">
                    <a:lumMod val="50000"/>
                    <a:lumOff val="50000"/>
                  </a:schemeClr>
                </a:solidFill>
              </a:rPr>
              <a:t>Lee, </a:t>
            </a:r>
            <a:r>
              <a:rPr lang="en-US" sz="1000" dirty="0" smtClean="0">
                <a:solidFill>
                  <a:schemeClr val="bg1">
                    <a:lumMod val="50000"/>
                    <a:lumOff val="50000"/>
                  </a:schemeClr>
                </a:solidFill>
              </a:rPr>
              <a:t>Z </a:t>
            </a:r>
            <a:r>
              <a:rPr lang="en-US" sz="1000" dirty="0">
                <a:solidFill>
                  <a:schemeClr val="bg1">
                    <a:lumMod val="50000"/>
                    <a:lumOff val="50000"/>
                  </a:schemeClr>
                </a:solidFill>
              </a:rPr>
              <a:t>Liu, </a:t>
            </a:r>
            <a:r>
              <a:rPr lang="en-US" sz="1000" dirty="0" smtClean="0">
                <a:solidFill>
                  <a:schemeClr val="bg1">
                    <a:lumMod val="50000"/>
                    <a:lumOff val="50000"/>
                  </a:schemeClr>
                </a:solidFill>
              </a:rPr>
              <a:t>X Tian</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a:solidFill>
                  <a:schemeClr val="bg1">
                    <a:lumMod val="50000"/>
                    <a:lumOff val="50000"/>
                  </a:schemeClr>
                </a:solidFill>
              </a:rPr>
              <a:t>Woo, </a:t>
            </a:r>
            <a:r>
              <a:rPr lang="en-US" sz="1000" dirty="0" smtClean="0">
                <a:solidFill>
                  <a:schemeClr val="bg1">
                    <a:lumMod val="50000"/>
                    <a:lumOff val="50000"/>
                  </a:schemeClr>
                </a:solidFill>
              </a:rPr>
              <a:t>W Shi</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err="1" smtClean="0">
                <a:solidFill>
                  <a:schemeClr val="bg1">
                    <a:lumMod val="50000"/>
                    <a:lumOff val="50000"/>
                  </a:schemeClr>
                </a:solidFill>
              </a:rPr>
              <a:t>Boumber</a:t>
            </a:r>
            <a:r>
              <a:rPr lang="en-US" sz="1000" dirty="0">
                <a:solidFill>
                  <a:schemeClr val="bg1">
                    <a:lumMod val="50000"/>
                    <a:lumOff val="50000"/>
                  </a:schemeClr>
                </a:solidFill>
              </a:rPr>
              <a:t>, </a:t>
            </a:r>
            <a:r>
              <a:rPr lang="en-US" sz="1000" dirty="0" smtClean="0">
                <a:solidFill>
                  <a:schemeClr val="bg1">
                    <a:lumMod val="50000"/>
                    <a:lumOff val="50000"/>
                  </a:schemeClr>
                </a:solidFill>
              </a:rPr>
              <a:t>Y Yan</a:t>
            </a:r>
            <a:r>
              <a:rPr lang="en-US" sz="1000" dirty="0">
                <a:solidFill>
                  <a:schemeClr val="bg1">
                    <a:lumMod val="50000"/>
                    <a:lumOff val="50000"/>
                  </a:schemeClr>
                </a:solidFill>
              </a:rPr>
              <a:t>, and </a:t>
            </a:r>
            <a:r>
              <a:rPr lang="en-US" sz="1000" b="1" dirty="0">
                <a:solidFill>
                  <a:schemeClr val="bg1"/>
                </a:solidFill>
              </a:rPr>
              <a:t> K Kwon</a:t>
            </a:r>
            <a:r>
              <a:rPr lang="en-US" sz="1000" dirty="0" smtClean="0">
                <a:solidFill>
                  <a:schemeClr val="bg1">
                    <a:lumMod val="50000"/>
                    <a:lumOff val="50000"/>
                  </a:schemeClr>
                </a:solidFill>
              </a:rPr>
              <a:t>, </a:t>
            </a:r>
            <a:r>
              <a:rPr lang="en-US" sz="1000" dirty="0">
                <a:solidFill>
                  <a:schemeClr val="bg1">
                    <a:lumMod val="50000"/>
                    <a:lumOff val="50000"/>
                  </a:schemeClr>
                </a:solidFill>
              </a:rPr>
              <a:t>"Acceleration of Bulk Memory Operations in a Heterogeneous Multicore Architecture", </a:t>
            </a:r>
            <a:r>
              <a:rPr lang="en-US" sz="1000" i="1" dirty="0">
                <a:solidFill>
                  <a:schemeClr val="bg1">
                    <a:lumMod val="50000"/>
                    <a:lumOff val="50000"/>
                  </a:schemeClr>
                </a:solidFill>
              </a:rPr>
              <a:t>21st International Conference on Parallel Architectures and Compilation Techniques</a:t>
            </a:r>
            <a:r>
              <a:rPr lang="en-US" sz="1000" dirty="0">
                <a:solidFill>
                  <a:schemeClr val="bg1">
                    <a:lumMod val="50000"/>
                    <a:lumOff val="50000"/>
                  </a:schemeClr>
                </a:solidFill>
              </a:rPr>
              <a:t>, PACT 2012, </a:t>
            </a:r>
            <a:r>
              <a:rPr lang="en-US" sz="1000" dirty="0" smtClean="0">
                <a:solidFill>
                  <a:schemeClr val="bg1">
                    <a:lumMod val="50000"/>
                    <a:lumOff val="50000"/>
                  </a:schemeClr>
                </a:solidFill>
              </a:rPr>
              <a:t>Minneapolis</a:t>
            </a:r>
            <a:endParaRPr lang="en-US" sz="1000" dirty="0">
              <a:solidFill>
                <a:schemeClr val="bg1">
                  <a:lumMod val="50000"/>
                  <a:lumOff val="50000"/>
                </a:schemeClr>
              </a:solidFill>
            </a:endParaRPr>
          </a:p>
        </p:txBody>
      </p:sp>
      <p:sp>
        <p:nvSpPr>
          <p:cNvPr id="15" name="TextBox 14"/>
          <p:cNvSpPr txBox="1"/>
          <p:nvPr/>
        </p:nvSpPr>
        <p:spPr>
          <a:xfrm>
            <a:off x="8215744" y="914915"/>
            <a:ext cx="3719513" cy="1284071"/>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1000" b="1" dirty="0" smtClean="0">
                <a:solidFill>
                  <a:schemeClr val="bg1"/>
                </a:solidFill>
              </a:rPr>
              <a:t>Non-Refereed Papers</a:t>
            </a:r>
          </a:p>
          <a:p>
            <a:endParaRPr lang="en-US" sz="1000" b="1" dirty="0" smtClean="0">
              <a:solidFill>
                <a:schemeClr val="bg1"/>
              </a:solidFill>
            </a:endParaRPr>
          </a:p>
          <a:p>
            <a:r>
              <a:rPr lang="en-US" sz="900" b="1" dirty="0" smtClean="0">
                <a:solidFill>
                  <a:schemeClr val="bg1"/>
                </a:solidFill>
              </a:rPr>
              <a:t>K </a:t>
            </a:r>
            <a:r>
              <a:rPr lang="en-US" sz="900" b="1" dirty="0">
                <a:solidFill>
                  <a:schemeClr val="bg1"/>
                </a:solidFill>
              </a:rPr>
              <a:t>Kwon</a:t>
            </a:r>
            <a:r>
              <a:rPr lang="en-US" sz="900" dirty="0">
                <a:solidFill>
                  <a:schemeClr val="bg1">
                    <a:lumMod val="50000"/>
                    <a:lumOff val="50000"/>
                  </a:schemeClr>
                </a:solidFill>
              </a:rPr>
              <a:t>, "</a:t>
            </a:r>
            <a:r>
              <a:rPr lang="en-US" sz="900" i="1" dirty="0">
                <a:solidFill>
                  <a:schemeClr val="bg1">
                    <a:lumMod val="50000"/>
                    <a:lumOff val="50000"/>
                  </a:schemeClr>
                </a:solidFill>
              </a:rPr>
              <a:t>Design Principles: Information Visualization in User Studies</a:t>
            </a:r>
            <a:r>
              <a:rPr lang="en-US" sz="900" dirty="0">
                <a:solidFill>
                  <a:schemeClr val="bg1">
                    <a:lumMod val="50000"/>
                    <a:lumOff val="50000"/>
                  </a:schemeClr>
                </a:solidFill>
              </a:rPr>
              <a:t>", </a:t>
            </a:r>
            <a:r>
              <a:rPr lang="en-US" sz="900" i="1" dirty="0">
                <a:solidFill>
                  <a:schemeClr val="bg1">
                    <a:lumMod val="50000"/>
                    <a:lumOff val="50000"/>
                  </a:schemeClr>
                </a:solidFill>
              </a:rPr>
              <a:t>Proceedings of the 2015 US-Korea Conference on Science, Technology and Entrepreneurship, UKC 2015</a:t>
            </a:r>
            <a:r>
              <a:rPr lang="en-US" sz="900" dirty="0">
                <a:solidFill>
                  <a:schemeClr val="bg1">
                    <a:lumMod val="50000"/>
                    <a:lumOff val="50000"/>
                  </a:schemeClr>
                </a:solidFill>
              </a:rPr>
              <a:t> Atlanta, </a:t>
            </a:r>
            <a:r>
              <a:rPr lang="en-US" sz="900" dirty="0" smtClean="0">
                <a:solidFill>
                  <a:schemeClr val="bg1">
                    <a:lumMod val="50000"/>
                    <a:lumOff val="50000"/>
                  </a:schemeClr>
                </a:solidFill>
              </a:rPr>
              <a:t>GA</a:t>
            </a:r>
            <a:endParaRPr lang="en-US" sz="900" dirty="0" smtClean="0">
              <a:solidFill>
                <a:schemeClr val="bg1">
                  <a:lumMod val="50000"/>
                  <a:lumOff val="50000"/>
                </a:schemeClr>
              </a:solidFill>
            </a:endParaRPr>
          </a:p>
          <a:p>
            <a:r>
              <a:rPr lang="en-US" sz="900" b="1" dirty="0" smtClean="0">
                <a:solidFill>
                  <a:schemeClr val="bg1"/>
                </a:solidFill>
              </a:rPr>
              <a:t>K </a:t>
            </a:r>
            <a:r>
              <a:rPr lang="en-US" sz="900" b="1" dirty="0">
                <a:solidFill>
                  <a:schemeClr val="bg1"/>
                </a:solidFill>
              </a:rPr>
              <a:t>Kwon</a:t>
            </a:r>
            <a:r>
              <a:rPr lang="en-US" sz="900" dirty="0" smtClean="0">
                <a:solidFill>
                  <a:schemeClr val="bg1">
                    <a:lumMod val="50000"/>
                    <a:lumOff val="50000"/>
                  </a:schemeClr>
                </a:solidFill>
              </a:rPr>
              <a:t>, </a:t>
            </a:r>
            <a:r>
              <a:rPr lang="en-US" sz="900" dirty="0">
                <a:solidFill>
                  <a:schemeClr val="bg1">
                    <a:lumMod val="50000"/>
                    <a:lumOff val="50000"/>
                  </a:schemeClr>
                </a:solidFill>
              </a:rPr>
              <a:t>"</a:t>
            </a:r>
            <a:r>
              <a:rPr lang="en-US" sz="900" i="1" dirty="0">
                <a:solidFill>
                  <a:schemeClr val="bg1">
                    <a:lumMod val="50000"/>
                    <a:lumOff val="50000"/>
                  </a:schemeClr>
                </a:solidFill>
              </a:rPr>
              <a:t>Interfacing Information with Mixed Methods</a:t>
            </a:r>
            <a:r>
              <a:rPr lang="en-US" sz="900" dirty="0">
                <a:solidFill>
                  <a:schemeClr val="bg1">
                    <a:lumMod val="50000"/>
                    <a:lumOff val="50000"/>
                  </a:schemeClr>
                </a:solidFill>
              </a:rPr>
              <a:t>", </a:t>
            </a:r>
            <a:r>
              <a:rPr lang="en-US" sz="900" i="1" dirty="0">
                <a:solidFill>
                  <a:schemeClr val="bg1">
                    <a:lumMod val="50000"/>
                    <a:lumOff val="50000"/>
                  </a:schemeClr>
                </a:solidFill>
              </a:rPr>
              <a:t>Proceedings of the 2014 US-Korea Conference on Science, Technology and Entrepreneurship, UKC 2014</a:t>
            </a:r>
            <a:r>
              <a:rPr lang="en-US" sz="900" dirty="0">
                <a:solidFill>
                  <a:schemeClr val="bg1">
                    <a:lumMod val="50000"/>
                    <a:lumOff val="50000"/>
                  </a:schemeClr>
                </a:solidFill>
              </a:rPr>
              <a:t> San Francisco, </a:t>
            </a:r>
            <a:r>
              <a:rPr lang="en-US" sz="900" dirty="0" smtClean="0">
                <a:solidFill>
                  <a:schemeClr val="bg1">
                    <a:lumMod val="50000"/>
                    <a:lumOff val="50000"/>
                  </a:schemeClr>
                </a:solidFill>
              </a:rPr>
              <a:t>CA</a:t>
            </a:r>
            <a:endParaRPr lang="en-US" sz="900" dirty="0">
              <a:solidFill>
                <a:schemeClr val="bg1">
                  <a:lumMod val="50000"/>
                  <a:lumOff val="50000"/>
                </a:schemeClr>
              </a:solidFill>
            </a:endParaRPr>
          </a:p>
        </p:txBody>
      </p:sp>
      <p:sp>
        <p:nvSpPr>
          <p:cNvPr id="18" name="TextBox 17"/>
          <p:cNvSpPr txBox="1"/>
          <p:nvPr/>
        </p:nvSpPr>
        <p:spPr>
          <a:xfrm>
            <a:off x="4917233" y="914401"/>
            <a:ext cx="3263441" cy="1284586"/>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1100" b="1" dirty="0" smtClean="0">
                <a:solidFill>
                  <a:schemeClr val="bg1"/>
                </a:solidFill>
              </a:rPr>
              <a:t>Activities / Membership</a:t>
            </a:r>
          </a:p>
          <a:p>
            <a:endParaRPr lang="en-US" sz="1000" dirty="0" smtClean="0">
              <a:solidFill>
                <a:schemeClr val="bg1"/>
              </a:solidFill>
            </a:endParaRPr>
          </a:p>
          <a:p>
            <a:r>
              <a:rPr lang="en-US" sz="1000" dirty="0" smtClean="0">
                <a:solidFill>
                  <a:schemeClr val="bg1"/>
                </a:solidFill>
              </a:rPr>
              <a:t>2012 PhD Student Association </a:t>
            </a:r>
            <a:r>
              <a:rPr lang="en-US" sz="1000" dirty="0" smtClean="0">
                <a:solidFill>
                  <a:schemeClr val="bg1"/>
                </a:solidFill>
              </a:rPr>
              <a:t>Officer</a:t>
            </a:r>
            <a:endParaRPr lang="en-US" sz="1000" dirty="0" smtClean="0">
              <a:solidFill>
                <a:schemeClr val="bg1"/>
              </a:solidFill>
            </a:endParaRPr>
          </a:p>
          <a:p>
            <a:r>
              <a:rPr lang="en-US" sz="1000" dirty="0" smtClean="0">
                <a:solidFill>
                  <a:schemeClr val="bg1"/>
                </a:solidFill>
              </a:rPr>
              <a:t>2014 Computer Science PhD Showcase</a:t>
            </a:r>
          </a:p>
          <a:p>
            <a:r>
              <a:rPr lang="en-US" sz="1000" dirty="0" smtClean="0">
                <a:solidFill>
                  <a:schemeClr val="bg1"/>
                </a:solidFill>
              </a:rPr>
              <a:t>2014 Graduate </a:t>
            </a:r>
            <a:r>
              <a:rPr lang="en-US" sz="1000" dirty="0">
                <a:solidFill>
                  <a:schemeClr val="bg1"/>
                </a:solidFill>
              </a:rPr>
              <a:t>Research and Scholarship Projects </a:t>
            </a:r>
            <a:r>
              <a:rPr lang="en-US" sz="1000" dirty="0" smtClean="0">
                <a:solidFill>
                  <a:schemeClr val="bg1"/>
                </a:solidFill>
              </a:rPr>
              <a:t>(</a:t>
            </a:r>
            <a:r>
              <a:rPr lang="en-US" sz="1000" dirty="0" err="1" smtClean="0">
                <a:solidFill>
                  <a:schemeClr val="bg1"/>
                </a:solidFill>
              </a:rPr>
              <a:t>GRaSP</a:t>
            </a:r>
            <a:r>
              <a:rPr lang="en-US" sz="1000" dirty="0" smtClean="0">
                <a:solidFill>
                  <a:schemeClr val="bg1"/>
                </a:solidFill>
              </a:rPr>
              <a:t>)</a:t>
            </a:r>
          </a:p>
          <a:p>
            <a:r>
              <a:rPr lang="en-US" sz="1000" dirty="0" smtClean="0">
                <a:solidFill>
                  <a:schemeClr val="bg1"/>
                </a:solidFill>
              </a:rPr>
              <a:t>2015 </a:t>
            </a:r>
            <a:r>
              <a:rPr lang="en-US" sz="1000" dirty="0">
                <a:solidFill>
                  <a:schemeClr val="bg1"/>
                </a:solidFill>
              </a:rPr>
              <a:t>Graduate Research and Scholarship Projects (</a:t>
            </a:r>
            <a:r>
              <a:rPr lang="en-US" sz="1000" dirty="0" err="1">
                <a:solidFill>
                  <a:schemeClr val="bg1"/>
                </a:solidFill>
              </a:rPr>
              <a:t>GRaSP</a:t>
            </a:r>
            <a:r>
              <a:rPr lang="en-US" sz="1000" dirty="0" smtClean="0">
                <a:solidFill>
                  <a:schemeClr val="bg1"/>
                </a:solidFill>
              </a:rPr>
              <a:t>)</a:t>
            </a:r>
          </a:p>
          <a:p>
            <a:r>
              <a:rPr lang="en-US" sz="1000" dirty="0" smtClean="0">
                <a:solidFill>
                  <a:schemeClr val="bg1"/>
                </a:solidFill>
              </a:rPr>
              <a:t>2016 Volunteering Judges</a:t>
            </a:r>
            <a:endParaRPr lang="en-US" sz="1000" dirty="0" smtClean="0">
              <a:solidFill>
                <a:schemeClr val="bg1"/>
              </a:solidFill>
            </a:endParaRPr>
          </a:p>
          <a:p>
            <a:endParaRPr lang="en-US" sz="1000" dirty="0">
              <a:solidFill>
                <a:schemeClr val="bg1"/>
              </a:solidFill>
            </a:endParaRPr>
          </a:p>
        </p:txBody>
      </p:sp>
      <p:pic>
        <p:nvPicPr>
          <p:cNvPr id="19" name="Picture 18"/>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16819" y="609674"/>
            <a:ext cx="758704" cy="758704"/>
          </a:xfrm>
          <a:prstGeom prst="ellipse">
            <a:avLst/>
          </a:prstGeom>
        </p:spPr>
      </p:pic>
      <p:cxnSp>
        <p:nvCxnSpPr>
          <p:cNvPr id="21" name="Straight Connector 20"/>
          <p:cNvCxnSpPr>
            <a:stCxn id="7" idx="0"/>
          </p:cNvCxnSpPr>
          <p:nvPr/>
        </p:nvCxnSpPr>
        <p:spPr>
          <a:xfrm flipV="1">
            <a:off x="10075500" y="3650335"/>
            <a:ext cx="189729" cy="163539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0"/>
          </p:cNvCxnSpPr>
          <p:nvPr/>
        </p:nvCxnSpPr>
        <p:spPr>
          <a:xfrm flipV="1">
            <a:off x="6250884" y="3655439"/>
            <a:ext cx="849115"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0"/>
          </p:cNvCxnSpPr>
          <p:nvPr/>
        </p:nvCxnSpPr>
        <p:spPr>
          <a:xfrm flipH="1" flipV="1">
            <a:off x="6000542" y="3763725"/>
            <a:ext cx="250342"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1" idx="0"/>
          </p:cNvCxnSpPr>
          <p:nvPr/>
        </p:nvCxnSpPr>
        <p:spPr>
          <a:xfrm flipH="1">
            <a:off x="2241080" y="3650335"/>
            <a:ext cx="511684" cy="238208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12" idx="0"/>
          </p:cNvCxnSpPr>
          <p:nvPr/>
        </p:nvCxnSpPr>
        <p:spPr>
          <a:xfrm>
            <a:off x="1744508" y="3720986"/>
            <a:ext cx="496572" cy="156473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8" idx="2"/>
          </p:cNvCxnSpPr>
          <p:nvPr/>
        </p:nvCxnSpPr>
        <p:spPr>
          <a:xfrm flipH="1" flipV="1">
            <a:off x="6548954" y="2198987"/>
            <a:ext cx="1584486"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15" idx="2"/>
          </p:cNvCxnSpPr>
          <p:nvPr/>
        </p:nvCxnSpPr>
        <p:spPr>
          <a:xfrm flipV="1">
            <a:off x="8133440" y="2198986"/>
            <a:ext cx="1942061"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8" idx="2"/>
          </p:cNvCxnSpPr>
          <p:nvPr/>
        </p:nvCxnSpPr>
        <p:spPr>
          <a:xfrm flipH="1">
            <a:off x="4896760" y="2198987"/>
            <a:ext cx="1652194" cy="1456451"/>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8" idx="2"/>
          </p:cNvCxnSpPr>
          <p:nvPr/>
        </p:nvCxnSpPr>
        <p:spPr>
          <a:xfrm flipH="1">
            <a:off x="2752764" y="2198987"/>
            <a:ext cx="3796190" cy="145644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8B74F74A-7BF3-1C41-9DD5-AD56B693B424}" type="slidenum">
              <a:rPr lang="en-US" smtClean="0"/>
              <a:t>29</a:t>
            </a:fld>
            <a:endParaRPr lang="en-US" dirty="0"/>
          </a:p>
        </p:txBody>
      </p:sp>
      <p:cxnSp>
        <p:nvCxnSpPr>
          <p:cNvPr id="25" name="Straight Connector 24"/>
          <p:cNvCxnSpPr>
            <a:stCxn id="8" idx="0"/>
          </p:cNvCxnSpPr>
          <p:nvPr/>
        </p:nvCxnSpPr>
        <p:spPr>
          <a:xfrm flipH="1" flipV="1">
            <a:off x="9198430" y="3655440"/>
            <a:ext cx="877070"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991767" y="4885555"/>
            <a:ext cx="1168515" cy="37504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339511" y="4873310"/>
            <a:ext cx="1041859" cy="362386"/>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4567" y="4858457"/>
            <a:ext cx="950769" cy="386250"/>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242014" y="4885556"/>
            <a:ext cx="1656905" cy="370672"/>
          </a:xfrm>
          <a:prstGeom prst="rect">
            <a:avLst/>
          </a:prstGeom>
        </p:spPr>
      </p:pic>
      <p:sp>
        <p:nvSpPr>
          <p:cNvPr id="33" name="TextBox 32"/>
          <p:cNvSpPr txBox="1"/>
          <p:nvPr/>
        </p:nvSpPr>
        <p:spPr>
          <a:xfrm>
            <a:off x="5684060" y="3445346"/>
            <a:ext cx="6222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M.S</a:t>
            </a:r>
            <a:r>
              <a:rPr lang="en-US" dirty="0" smtClean="0"/>
              <a:t>.</a:t>
            </a:r>
            <a:endParaRPr lang="en-US" dirty="0"/>
          </a:p>
        </p:txBody>
      </p:sp>
      <p:sp>
        <p:nvSpPr>
          <p:cNvPr id="40" name="TextBox 39"/>
          <p:cNvSpPr txBox="1"/>
          <p:nvPr/>
        </p:nvSpPr>
        <p:spPr>
          <a:xfrm>
            <a:off x="2561231" y="3454515"/>
            <a:ext cx="14766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Switched Lab</a:t>
            </a:r>
            <a:endParaRPr lang="en-US" dirty="0"/>
          </a:p>
        </p:txBody>
      </p:sp>
    </p:spTree>
    <p:extLst>
      <p:ext uri="{BB962C8B-B14F-4D97-AF65-F5344CB8AC3E}">
        <p14:creationId xmlns:p14="http://schemas.microsoft.com/office/powerpoint/2010/main" val="107251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1000"/>
                                        <p:tgtEl>
                                          <p:spTgt spid="12"/>
                                        </p:tgtEl>
                                      </p:cBhvr>
                                    </p:animEffect>
                                  </p:childTnLst>
                                </p:cTn>
                              </p:par>
                              <p:par>
                                <p:cTn id="13" presetID="3" presetClass="entr" presetSubtype="1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1000"/>
                                        <p:tgtEl>
                                          <p:spTgt spid="11"/>
                                        </p:tgtEl>
                                      </p:cBhvr>
                                    </p:animEffect>
                                  </p:childTnLst>
                                </p:cTn>
                              </p:par>
                            </p:childTnLst>
                          </p:cTn>
                        </p:par>
                        <p:par>
                          <p:cTn id="19" fill="hold">
                            <p:stCondLst>
                              <p:cond delay="1000"/>
                            </p:stCondLst>
                            <p:childTnLst>
                              <p:par>
                                <p:cTn id="20" presetID="5" presetClass="entr" presetSubtype="10"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checkerboard(across)">
                                      <p:cBhvr>
                                        <p:cTn id="22" dur="1000"/>
                                        <p:tgtEl>
                                          <p:spTgt spid="35"/>
                                        </p:tgtEl>
                                      </p:cBhvr>
                                    </p:animEffect>
                                  </p:childTnLst>
                                </p:cTn>
                              </p:par>
                              <p:par>
                                <p:cTn id="23" presetID="3" presetClass="entr" presetSubtype="1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blinds(horizontal)">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blinds(horizontal)">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1000"/>
                                        <p:tgtEl>
                                          <p:spTgt spid="9"/>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1000"/>
                                        <p:tgtEl>
                                          <p:spTgt spid="10"/>
                                        </p:tgtEl>
                                      </p:cBhvr>
                                    </p:animEffect>
                                  </p:childTnLst>
                                </p:cTn>
                              </p:par>
                              <p:par>
                                <p:cTn id="39" presetID="5" presetClass="entr" presetSubtype="1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checkerboard(across)">
                                      <p:cBhvr>
                                        <p:cTn id="41" dur="1000"/>
                                        <p:tgtEl>
                                          <p:spTgt spid="29"/>
                                        </p:tgtEl>
                                      </p:cBhvr>
                                    </p:animEffect>
                                  </p:childTnLst>
                                </p:cTn>
                              </p:par>
                              <p:par>
                                <p:cTn id="42" presetID="5" presetClass="entr" presetSubtype="1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checkerboard(across)">
                                      <p:cBhvr>
                                        <p:cTn id="44" dur="1000"/>
                                        <p:tgtEl>
                                          <p:spTgt spid="26"/>
                                        </p:tgtEl>
                                      </p:cBhvr>
                                    </p:animEffect>
                                  </p:childTnLst>
                                </p:cTn>
                              </p:par>
                              <p:par>
                                <p:cTn id="45" presetID="3" presetClass="entr" presetSubtype="1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linds(horizontal)">
                                      <p:cBhvr>
                                        <p:cTn id="47" dur="500"/>
                                        <p:tgtEl>
                                          <p:spTgt spid="14"/>
                                        </p:tgtEl>
                                      </p:cBhvr>
                                    </p:animEffect>
                                  </p:childTnLst>
                                </p:cTn>
                              </p:par>
                              <p:par>
                                <p:cTn id="48" presetID="3" presetClass="entr" presetSubtype="1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linds(horizontal)">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blinds(horizontal)">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blinds(horizontal)">
                                      <p:cBhvr>
                                        <p:cTn id="60" dur="1000"/>
                                        <p:tgtEl>
                                          <p:spTgt spid="8"/>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blinds(horizontal)">
                                      <p:cBhvr>
                                        <p:cTn id="63" dur="1000"/>
                                        <p:tgtEl>
                                          <p:spTgt spid="7"/>
                                        </p:tgtEl>
                                      </p:cBhvr>
                                    </p:animEffect>
                                  </p:childTnLst>
                                </p:cTn>
                              </p:par>
                              <p:par>
                                <p:cTn id="64" presetID="5" presetClass="entr" presetSubtype="1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checkerboard(across)">
                                      <p:cBhvr>
                                        <p:cTn id="66" dur="1000"/>
                                        <p:tgtEl>
                                          <p:spTgt spid="21"/>
                                        </p:tgtEl>
                                      </p:cBhvr>
                                    </p:animEffect>
                                  </p:childTnLst>
                                </p:cTn>
                              </p:par>
                              <p:par>
                                <p:cTn id="67" presetID="5" presetClass="entr" presetSubtype="1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checkerboard(across)">
                                      <p:cBhvr>
                                        <p:cTn id="69" dur="1000"/>
                                        <p:tgtEl>
                                          <p:spTgt spid="25"/>
                                        </p:tgtEl>
                                      </p:cBhvr>
                                    </p:animEffect>
                                  </p:childTnLst>
                                </p:cTn>
                              </p:par>
                              <p:par>
                                <p:cTn id="70" presetID="3" presetClass="entr" presetSubtype="10" fill="hold"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blinds(horizontal)">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blinds(horizontal)">
                                      <p:cBhvr>
                                        <p:cTn id="77" dur="500"/>
                                        <p:tgtEl>
                                          <p:spTgt spid="18"/>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blinds(horizontal)">
                                      <p:cBhvr>
                                        <p:cTn id="80" dur="1000"/>
                                        <p:tgtEl>
                                          <p:spTgt spid="15"/>
                                        </p:tgtEl>
                                      </p:cBhvr>
                                    </p:animEffect>
                                  </p:childTnLst>
                                </p:cTn>
                              </p:par>
                              <p:par>
                                <p:cTn id="81" presetID="3" presetClass="entr" presetSubtype="1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blinds(horizontal)">
                                      <p:cBhvr>
                                        <p:cTn id="83" dur="500"/>
                                        <p:tgtEl>
                                          <p:spTgt spid="50"/>
                                        </p:tgtEl>
                                      </p:cBhvr>
                                    </p:animEffect>
                                  </p:childTnLst>
                                </p:cTn>
                              </p:par>
                              <p:par>
                                <p:cTn id="84" presetID="3" presetClass="entr" presetSubtype="10" fill="hold" nodeType="with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blinds(horizontal)">
                                      <p:cBhvr>
                                        <p:cTn id="86" dur="500"/>
                                        <p:tgtEl>
                                          <p:spTgt spid="45"/>
                                        </p:tgtEl>
                                      </p:cBhvr>
                                    </p:animEffect>
                                  </p:childTnLst>
                                </p:cTn>
                              </p:par>
                              <p:par>
                                <p:cTn id="87" presetID="3" presetClass="entr" presetSubtype="1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blinds(horizontal)">
                                      <p:cBhvr>
                                        <p:cTn id="89" dur="500"/>
                                        <p:tgtEl>
                                          <p:spTgt spid="39"/>
                                        </p:tgtEl>
                                      </p:cBhvr>
                                    </p:animEffect>
                                  </p:childTnLst>
                                </p:cTn>
                              </p:par>
                              <p:par>
                                <p:cTn id="90" presetID="3" presetClass="entr" presetSubtype="10" fill="hold" nodeType="with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blinds(horizontal)">
                                      <p:cBhvr>
                                        <p:cTn id="9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1">
        <p:bldAsOne/>
      </p:bldGraphic>
      <p:bldP spid="7" grpId="0" animBg="1"/>
      <p:bldP spid="8" grpId="0" animBg="1"/>
      <p:bldP spid="9" grpId="0" animBg="1"/>
      <p:bldP spid="10" grpId="0" animBg="1"/>
      <p:bldP spid="11" grpId="0" animBg="1"/>
      <p:bldP spid="12" grpId="0" animBg="1"/>
      <p:bldP spid="15" grpId="0" animBg="1"/>
      <p:bldP spid="18" grpId="0" animBg="1"/>
      <p:bldP spid="33" grpId="0" animBg="1"/>
      <p:bldP spid="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pPr>
            <a:r>
              <a:rPr lang="en-US" sz="3600" dirty="0" smtClean="0"/>
              <a:t>Facilitate  intuition</a:t>
            </a:r>
          </a:p>
          <a:p>
            <a:pPr lvl="1">
              <a:lnSpc>
                <a:spcPct val="150000"/>
              </a:lnSpc>
            </a:pPr>
            <a:r>
              <a:rPr lang="en-US" sz="3600" dirty="0" smtClean="0"/>
              <a:t>Support qualitative analysis</a:t>
            </a:r>
          </a:p>
        </p:txBody>
      </p:sp>
      <p:sp>
        <p:nvSpPr>
          <p:cNvPr id="6" name="Slide Number Placeholder 5"/>
          <p:cNvSpPr>
            <a:spLocks noGrp="1"/>
          </p:cNvSpPr>
          <p:nvPr>
            <p:ph type="sldNum" sz="quarter" idx="12"/>
          </p:nvPr>
        </p:nvSpPr>
        <p:spPr/>
        <p:txBody>
          <a:bodyPr/>
          <a:lstStyle/>
          <a:p>
            <a:fld id="{8B74F74A-7BF3-1C41-9DD5-AD56B693B424}" type="slidenum">
              <a:rPr lang="en-US" smtClean="0"/>
              <a:t>3</a:t>
            </a:fld>
            <a:endParaRPr lang="en-US" dirty="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Committees</a:t>
            </a:r>
            <a:endParaRPr lang="en-US" dirty="0" smtClean="0"/>
          </a:p>
          <a:p>
            <a:pPr lvl="1">
              <a:tabLst>
                <a:tab pos="3711575" algn="l"/>
              </a:tabLst>
            </a:pPr>
            <a:r>
              <a:rPr lang="en-US" dirty="0" smtClean="0"/>
              <a:t>Prof. Ioannis Pavlidis</a:t>
            </a:r>
            <a:r>
              <a:rPr lang="en-US" dirty="0"/>
              <a:t>	</a:t>
            </a:r>
            <a:r>
              <a:rPr lang="en-US" dirty="0" smtClean="0"/>
              <a:t>(Dept. of Computer Science)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Science)</a:t>
            </a:r>
          </a:p>
          <a:p>
            <a:pPr lvl="1">
              <a:tabLst>
                <a:tab pos="3711575" algn="l"/>
              </a:tabLst>
            </a:pPr>
            <a:r>
              <a:rPr lang="en-US" dirty="0" smtClean="0"/>
              <a:t>Prof. </a:t>
            </a:r>
            <a:r>
              <a:rPr lang="en-US" dirty="0" err="1"/>
              <a:t>Zhigang</a:t>
            </a:r>
            <a:r>
              <a:rPr lang="en-US" dirty="0"/>
              <a:t> </a:t>
            </a:r>
            <a:r>
              <a:rPr lang="en-US" dirty="0" smtClean="0"/>
              <a:t>Deng	(Dept. of Computer Science)</a:t>
            </a:r>
            <a:endParaRPr lang="en-US" dirty="0"/>
          </a:p>
          <a:p>
            <a:pPr lvl="1">
              <a:tabLst>
                <a:tab pos="3711575" algn="l"/>
              </a:tabLst>
            </a:pPr>
            <a:r>
              <a:rPr lang="en-US" dirty="0" smtClean="0"/>
              <a:t>Prof. </a:t>
            </a:r>
            <a:r>
              <a:rPr lang="en-US" dirty="0" err="1" smtClean="0"/>
              <a:t>Guoning</a:t>
            </a:r>
            <a:r>
              <a:rPr lang="en-US" dirty="0" smtClean="0"/>
              <a:t> Chen	(Dept. of Computer Science)</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22607" y="1496594"/>
            <a:ext cx="914400" cy="914400"/>
          </a:xfrm>
          <a:prstGeom prst="ellipse">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r="-1973"/>
          <a:stretch/>
        </p:blipFill>
        <p:spPr>
          <a:xfrm>
            <a:off x="774038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31494" y="1496594"/>
            <a:ext cx="914400" cy="914400"/>
          </a:xfrm>
          <a:prstGeom prst="ellipse">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749268" y="1496594"/>
            <a:ext cx="914400" cy="914400"/>
          </a:xfrm>
          <a:prstGeom prst="ellipse">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71372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print">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
        <p:nvSpPr>
          <p:cNvPr id="18" name="Slide Number Placeholder 17"/>
          <p:cNvSpPr>
            <a:spLocks noGrp="1"/>
          </p:cNvSpPr>
          <p:nvPr>
            <p:ph type="sldNum" sz="quarter" idx="12"/>
          </p:nvPr>
        </p:nvSpPr>
        <p:spPr/>
        <p:txBody>
          <a:bodyPr/>
          <a:lstStyle/>
          <a:p>
            <a:fld id="{8B74F74A-7BF3-1C41-9DD5-AD56B693B424}" type="slidenum">
              <a:rPr lang="en-US" smtClean="0"/>
              <a:t>30</a:t>
            </a:fld>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1000"/>
                                        <p:tgtEl>
                                          <p:spTgt spid="9"/>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1000"/>
                                        <p:tgtEl>
                                          <p:spTgt spid="7"/>
                                        </p:tgtEl>
                                      </p:cBhvr>
                                    </p:animEffect>
                                  </p:childTnLst>
                                </p:cTn>
                              </p:par>
                            </p:childTnLst>
                          </p:cTn>
                        </p:par>
                        <p:par>
                          <p:cTn id="31" fill="hold">
                            <p:stCondLst>
                              <p:cond delay="2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1000"/>
                                        <p:tgtEl>
                                          <p:spTgt spid="8"/>
                                        </p:tgtEl>
                                      </p:cBhvr>
                                    </p:animEffect>
                                  </p:childTnLst>
                                </p:cTn>
                              </p:par>
                            </p:childTnLst>
                          </p:cTn>
                        </p:par>
                        <p:par>
                          <p:cTn id="35" fill="hold">
                            <p:stCondLst>
                              <p:cond delay="35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1000"/>
                                        <p:tgtEl>
                                          <p:spTgt spid="6"/>
                                        </p:tgtEl>
                                      </p:cBhvr>
                                    </p:animEffect>
                                  </p:childTnLst>
                                </p:cTn>
                              </p:par>
                            </p:childTnLst>
                          </p:cTn>
                        </p:par>
                        <p:par>
                          <p:cTn id="39" fill="hold">
                            <p:stCondLst>
                              <p:cond delay="4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childTnLst>
                          </p:cTn>
                        </p:par>
                        <p:par>
                          <p:cTn id="52" fill="hold">
                            <p:stCondLst>
                              <p:cond delay="1000"/>
                            </p:stCondLst>
                            <p:childTnLst>
                              <p:par>
                                <p:cTn id="53" presetID="3" presetClass="entr" presetSubtype="10" fill="hold" nodeType="after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blinds(horizontal)">
                                      <p:cBhvr>
                                        <p:cTn id="55" dur="500"/>
                                        <p:tgtEl>
                                          <p:spTgt spid="3">
                                            <p:txEl>
                                              <p:pRg st="9" end="9"/>
                                            </p:txEl>
                                          </p:spTgt>
                                        </p:tgtEl>
                                      </p:cBhvr>
                                    </p:animEffect>
                                  </p:childTnLst>
                                </p:cTn>
                              </p:par>
                            </p:childTnLst>
                          </p:cTn>
                        </p:par>
                        <p:par>
                          <p:cTn id="56" fill="hold">
                            <p:stCondLst>
                              <p:cond delay="1500"/>
                            </p:stCondLst>
                            <p:childTnLst>
                              <p:par>
                                <p:cTn id="57" presetID="3" presetClass="entr" presetSubtype="1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linds(horizontal)">
                                      <p:cBhvr>
                                        <p:cTn id="5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5811838"/>
          </a:xfrm>
        </p:spPr>
        <p:txBody>
          <a:bodyPr anchor="ctr">
            <a:normAutofit/>
          </a:bodyPr>
          <a:lstStyle/>
          <a:p>
            <a:pPr marL="0" indent="0" algn="ctr">
              <a:buNone/>
            </a:pPr>
            <a:r>
              <a:rPr lang="en-US" sz="8800" dirty="0" smtClean="0"/>
              <a:t>Thank you!</a:t>
            </a:r>
            <a:endParaRPr lang="en-US" sz="8800" dirty="0"/>
          </a:p>
        </p:txBody>
      </p:sp>
      <p:sp>
        <p:nvSpPr>
          <p:cNvPr id="6" name="Slide Number Placeholder 5"/>
          <p:cNvSpPr>
            <a:spLocks noGrp="1"/>
          </p:cNvSpPr>
          <p:nvPr>
            <p:ph type="sldNum" sz="quarter" idx="12"/>
          </p:nvPr>
        </p:nvSpPr>
        <p:spPr/>
        <p:txBody>
          <a:bodyPr/>
          <a:lstStyle/>
          <a:p>
            <a:fld id="{8B74F74A-7BF3-1C41-9DD5-AD56B693B424}" type="slidenum">
              <a:rPr lang="en-US" smtClean="0"/>
              <a:t>31</a:t>
            </a:fld>
            <a:endParaRPr lang="en-US"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4</a:t>
            </a:fld>
            <a:endParaRPr lang="en-US"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
        <p:nvSpPr>
          <p:cNvPr id="8" name="Slide Number Placeholder 7"/>
          <p:cNvSpPr>
            <a:spLocks noGrp="1"/>
          </p:cNvSpPr>
          <p:nvPr>
            <p:ph type="sldNum" sz="quarter" idx="12"/>
          </p:nvPr>
        </p:nvSpPr>
        <p:spPr/>
        <p:txBody>
          <a:bodyPr/>
          <a:lstStyle/>
          <a:p>
            <a:fld id="{8B74F74A-7BF3-1C41-9DD5-AD56B693B424}" type="slidenum">
              <a:rPr lang="en-US" smtClean="0"/>
              <a:t>5</a:t>
            </a:fld>
            <a:endParaRPr lang="en-US" dirty="0"/>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mc:Choice xmlns:p14="http://schemas.microsoft.com/office/powerpoint/2010/main" Requires="p14">
      <p:transition p14:dur="0">
        <p:sndAc>
          <p:endSnd/>
        </p:sndAc>
      </p:transition>
    </mc:Choice>
    <mc:Fallback>
      <p:transition>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7124438"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
        <p:nvSpPr>
          <p:cNvPr id="8" name="Slide Number Placeholder 7"/>
          <p:cNvSpPr>
            <a:spLocks noGrp="1"/>
          </p:cNvSpPr>
          <p:nvPr>
            <p:ph type="sldNum" sz="quarter" idx="12"/>
          </p:nvPr>
        </p:nvSpPr>
        <p:spPr/>
        <p:txBody>
          <a:bodyPr/>
          <a:lstStyle/>
          <a:p>
            <a:fld id="{8B74F74A-7BF3-1C41-9DD5-AD56B693B424}" type="slidenum">
              <a:rPr lang="en-US" smtClean="0"/>
              <a:t>6</a:t>
            </a:fld>
            <a:endParaRPr lang="en-US" dirty="0"/>
          </a:p>
        </p:txBody>
      </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
        <p:nvSpPr>
          <p:cNvPr id="10" name="Slide Number Placeholder 9"/>
          <p:cNvSpPr>
            <a:spLocks noGrp="1"/>
          </p:cNvSpPr>
          <p:nvPr>
            <p:ph type="sldNum" sz="quarter" idx="12"/>
          </p:nvPr>
        </p:nvSpPr>
        <p:spPr/>
        <p:txBody>
          <a:bodyPr/>
          <a:lstStyle/>
          <a:p>
            <a:fld id="{8B74F74A-7BF3-1C41-9DD5-AD56B693B424}" type="slidenum">
              <a:rPr lang="en-US" smtClean="0"/>
              <a:t>7</a:t>
            </a:fld>
            <a:endParaRPr lang="en-US" dirty="0"/>
          </a:p>
        </p:txBody>
      </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Software</a:t>
            </a:r>
            <a:endParaRPr lang="en-US" dirty="0"/>
          </a:p>
        </p:txBody>
      </p:sp>
      <p:sp>
        <p:nvSpPr>
          <p:cNvPr id="3" name="Content Placeholder 2"/>
          <p:cNvSpPr>
            <a:spLocks noGrp="1"/>
          </p:cNvSpPr>
          <p:nvPr>
            <p:ph idx="1"/>
          </p:nvPr>
        </p:nvSpPr>
        <p:spPr/>
        <p:txBody>
          <a:bodyPr>
            <a:normAutofit lnSpcReduction="10000"/>
          </a:bodyPr>
          <a:lstStyle/>
          <a:p>
            <a:pPr marL="342900" lvl="1" indent="-342900">
              <a:lnSpc>
                <a:spcPct val="100000"/>
              </a:lnSpc>
            </a:pPr>
            <a:r>
              <a:rPr lang="en-US" sz="3200" dirty="0"/>
              <a:t>Google Scholar </a:t>
            </a:r>
          </a:p>
          <a:p>
            <a:pPr marL="457200" lvl="5" indent="0">
              <a:lnSpc>
                <a:spcPct val="100000"/>
              </a:lnSpc>
              <a:buNone/>
            </a:pPr>
            <a:r>
              <a:rPr lang="en-US" sz="2400" dirty="0"/>
              <a:t>+ Free; inclusive</a:t>
            </a:r>
          </a:p>
          <a:p>
            <a:pPr marL="457200" lvl="5" indent="0">
              <a:lnSpc>
                <a:spcPct val="100000"/>
              </a:lnSpc>
              <a:buNone/>
            </a:pPr>
            <a:r>
              <a:rPr lang="en-US" sz="2400" dirty="0"/>
              <a:t>- Publications only; little visualization</a:t>
            </a:r>
          </a:p>
          <a:p>
            <a:pPr marL="346075" indent="-346075">
              <a:lnSpc>
                <a:spcPct val="100000"/>
              </a:lnSpc>
            </a:pPr>
            <a:r>
              <a:rPr lang="en-US" sz="3600" dirty="0"/>
              <a:t>Scopus </a:t>
            </a:r>
          </a:p>
          <a:p>
            <a:pPr marL="457200" lvl="4" indent="0">
              <a:lnSpc>
                <a:spcPct val="100000"/>
              </a:lnSpc>
              <a:buNone/>
            </a:pPr>
            <a:r>
              <a:rPr lang="en-US" sz="2400" dirty="0"/>
              <a:t>- Subscription based</a:t>
            </a:r>
          </a:p>
          <a:p>
            <a:pPr marL="457200" lvl="4" indent="0">
              <a:lnSpc>
                <a:spcPct val="100000"/>
              </a:lnSpc>
              <a:buNone/>
            </a:pPr>
            <a:r>
              <a:rPr lang="en-US" sz="2400" dirty="0"/>
              <a:t>- Not as inclusive as </a:t>
            </a:r>
            <a:r>
              <a:rPr lang="en-US" sz="2400" dirty="0" smtClean="0"/>
              <a:t>Google Scholar</a:t>
            </a:r>
            <a:endParaRPr lang="en-US" sz="2400" dirty="0"/>
          </a:p>
          <a:p>
            <a:pPr marL="342900" lvl="1" indent="-342900">
              <a:lnSpc>
                <a:spcPct val="100000"/>
              </a:lnSpc>
              <a:spcBef>
                <a:spcPts val="1000"/>
              </a:spcBef>
            </a:pPr>
            <a:r>
              <a:rPr lang="en-US" sz="3200" dirty="0"/>
              <a:t>ORCID</a:t>
            </a:r>
          </a:p>
          <a:p>
            <a:pPr marL="457200" lvl="5" indent="0">
              <a:lnSpc>
                <a:spcPct val="100000"/>
              </a:lnSpc>
              <a:spcBef>
                <a:spcPts val="1000"/>
              </a:spcBef>
              <a:buNone/>
            </a:pPr>
            <a:r>
              <a:rPr lang="en-US" sz="2400" dirty="0"/>
              <a:t>+ Publications; funding </a:t>
            </a:r>
          </a:p>
          <a:p>
            <a:pPr marL="457200" lvl="5" indent="0">
              <a:lnSpc>
                <a:spcPct val="100000"/>
              </a:lnSpc>
              <a:spcBef>
                <a:spcPts val="1000"/>
              </a:spcBef>
              <a:buNone/>
            </a:pPr>
            <a:r>
              <a:rPr lang="en-US" sz="2400" dirty="0"/>
              <a:t>- Requires extensive set-up</a:t>
            </a:r>
          </a:p>
        </p:txBody>
      </p:sp>
      <p:sp>
        <p:nvSpPr>
          <p:cNvPr id="20" name="Slide Number Placeholder 19"/>
          <p:cNvSpPr>
            <a:spLocks noGrp="1"/>
          </p:cNvSpPr>
          <p:nvPr>
            <p:ph type="sldNum" sz="quarter" idx="12"/>
          </p:nvPr>
        </p:nvSpPr>
        <p:spPr/>
        <p:txBody>
          <a:bodyPr/>
          <a:lstStyle/>
          <a:p>
            <a:fld id="{8B74F74A-7BF3-1C41-9DD5-AD56B693B424}" type="slidenum">
              <a:rPr lang="en-US" smtClean="0"/>
              <a:t>8</a:t>
            </a:fld>
            <a:endParaRPr lang="en-US" dirty="0"/>
          </a:p>
        </p:txBody>
      </p:sp>
      <p:grpSp>
        <p:nvGrpSpPr>
          <p:cNvPr id="19" name="Group 18"/>
          <p:cNvGrpSpPr/>
          <p:nvPr/>
        </p:nvGrpSpPr>
        <p:grpSpPr>
          <a:xfrm>
            <a:off x="5048996" y="1521412"/>
            <a:ext cx="6519669" cy="1264231"/>
            <a:chOff x="5048996" y="1521412"/>
            <a:chExt cx="6519669" cy="1264231"/>
          </a:xfrm>
        </p:grpSpPr>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l="5543" t="8113" r="5774" b="8824"/>
            <a:stretch/>
          </p:blipFill>
          <p:spPr>
            <a:xfrm>
              <a:off x="5048996" y="1555665"/>
              <a:ext cx="1513459" cy="56882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23794"/>
            <a:stretch/>
          </p:blipFill>
          <p:spPr>
            <a:xfrm>
              <a:off x="6608357" y="1521412"/>
              <a:ext cx="4960308" cy="1264231"/>
            </a:xfrm>
            <a:prstGeom prst="rect">
              <a:avLst/>
            </a:prstGeom>
          </p:spPr>
        </p:pic>
      </p:grpSp>
      <p:grpSp>
        <p:nvGrpSpPr>
          <p:cNvPr id="18" name="Group 17"/>
          <p:cNvGrpSpPr/>
          <p:nvPr/>
        </p:nvGrpSpPr>
        <p:grpSpPr>
          <a:xfrm>
            <a:off x="4656979" y="3200285"/>
            <a:ext cx="6916467" cy="1602018"/>
            <a:chOff x="4656979" y="3200285"/>
            <a:chExt cx="6916467" cy="1602018"/>
          </a:xfrm>
        </p:grpSpPr>
        <p:grpSp>
          <p:nvGrpSpPr>
            <p:cNvPr id="10" name="Group 9"/>
            <p:cNvGrpSpPr>
              <a:grpSpLocks noChangeAspect="1"/>
            </p:cNvGrpSpPr>
            <p:nvPr/>
          </p:nvGrpSpPr>
          <p:grpSpPr>
            <a:xfrm>
              <a:off x="4656979" y="3330155"/>
              <a:ext cx="2479953" cy="303592"/>
              <a:chOff x="8354028" y="3347983"/>
              <a:chExt cx="3467876" cy="424532"/>
            </a:xfrm>
          </p:grpSpPr>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6"/>
              <a:stretch>
                <a:fillRect/>
              </a:stretch>
            </p:blipFill>
            <p:spPr>
              <a:xfrm>
                <a:off x="8354028" y="3415792"/>
                <a:ext cx="1778000" cy="279400"/>
              </a:xfrm>
              <a:prstGeom prst="rect">
                <a:avLst/>
              </a:prstGeom>
            </p:spPr>
          </p:pic>
        </p:grpSp>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t="10469" r="31875" b="6960"/>
            <a:stretch/>
          </p:blipFill>
          <p:spPr>
            <a:xfrm>
              <a:off x="7232265" y="3200285"/>
              <a:ext cx="4341181" cy="1602018"/>
            </a:xfrm>
            <a:prstGeom prst="rect">
              <a:avLst/>
            </a:prstGeom>
          </p:spPr>
        </p:pic>
      </p:grpSp>
      <p:grpSp>
        <p:nvGrpSpPr>
          <p:cNvPr id="22" name="Group 21"/>
          <p:cNvGrpSpPr/>
          <p:nvPr/>
        </p:nvGrpSpPr>
        <p:grpSpPr>
          <a:xfrm>
            <a:off x="5570405" y="4597148"/>
            <a:ext cx="6453955" cy="2119431"/>
            <a:chOff x="5570405" y="4597148"/>
            <a:chExt cx="6453955" cy="2119431"/>
          </a:xfrm>
        </p:grpSpPr>
        <p:grpSp>
          <p:nvGrpSpPr>
            <p:cNvPr id="17" name="Group 16"/>
            <p:cNvGrpSpPr/>
            <p:nvPr/>
          </p:nvGrpSpPr>
          <p:grpSpPr>
            <a:xfrm>
              <a:off x="5570405" y="4597148"/>
              <a:ext cx="2274241" cy="2119431"/>
              <a:chOff x="7155977" y="3312010"/>
              <a:chExt cx="2274241" cy="2119431"/>
            </a:xfrm>
          </p:grpSpPr>
          <p:pic>
            <p:nvPicPr>
              <p:cNvPr id="7" name="Picture 6"/>
              <p:cNvPicPr>
                <a:picLocks noChangeAspect="1"/>
              </p:cNvPicPr>
              <p:nvPr/>
            </p:nvPicPr>
            <p:blipFill>
              <a:blip r:embed="rId8"/>
              <a:stretch>
                <a:fillRect/>
              </a:stretch>
            </p:blipFill>
            <p:spPr>
              <a:xfrm>
                <a:off x="7155977" y="3312010"/>
                <a:ext cx="1127431" cy="346282"/>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155977" y="3725760"/>
                <a:ext cx="2274241" cy="1705681"/>
              </a:xfrm>
              <a:prstGeom prst="rect">
                <a:avLst/>
              </a:prstGeom>
            </p:spPr>
          </p:pic>
        </p:grpSp>
        <p:pic>
          <p:nvPicPr>
            <p:cNvPr id="21" name="Picture 20"/>
            <p:cNvPicPr>
              <a:picLocks noChangeAspect="1"/>
            </p:cNvPicPr>
            <p:nvPr/>
          </p:nvPicPr>
          <p:blipFill rotWithShape="1">
            <a:blip r:embed="rId10">
              <a:extLst>
                <a:ext uri="{28A0092B-C50C-407E-A947-70E740481C1C}">
                  <a14:useLocalDpi xmlns:a14="http://schemas.microsoft.com/office/drawing/2010/main" val="0"/>
                </a:ext>
              </a:extLst>
            </a:blip>
            <a:srcRect r="44871"/>
            <a:stretch/>
          </p:blipFill>
          <p:spPr>
            <a:xfrm>
              <a:off x="7961080" y="5486400"/>
              <a:ext cx="4063280" cy="859486"/>
            </a:xfrm>
            <a:prstGeom prst="rect">
              <a:avLst/>
            </a:prstGeom>
          </p:spPr>
        </p:pic>
      </p:grpSp>
      <p:grpSp>
        <p:nvGrpSpPr>
          <p:cNvPr id="38" name="Group 37"/>
          <p:cNvGrpSpPr/>
          <p:nvPr/>
        </p:nvGrpSpPr>
        <p:grpSpPr>
          <a:xfrm>
            <a:off x="6306040" y="84109"/>
            <a:ext cx="4124129" cy="3996824"/>
            <a:chOff x="6306040" y="84109"/>
            <a:chExt cx="4124129" cy="3996824"/>
          </a:xfrm>
        </p:grpSpPr>
        <p:grpSp>
          <p:nvGrpSpPr>
            <p:cNvPr id="35" name="Group 34"/>
            <p:cNvGrpSpPr/>
            <p:nvPr/>
          </p:nvGrpSpPr>
          <p:grpSpPr>
            <a:xfrm>
              <a:off x="6791031" y="179456"/>
              <a:ext cx="3639138" cy="3901477"/>
              <a:chOff x="6791031" y="179456"/>
              <a:chExt cx="3639138" cy="3901477"/>
            </a:xfrm>
          </p:grpSpPr>
          <p:grpSp>
            <p:nvGrpSpPr>
              <p:cNvPr id="31" name="Group 30"/>
              <p:cNvGrpSpPr/>
              <p:nvPr/>
            </p:nvGrpSpPr>
            <p:grpSpPr>
              <a:xfrm>
                <a:off x="8111068" y="524933"/>
                <a:ext cx="2184399" cy="3556000"/>
                <a:chOff x="8111068" y="524933"/>
                <a:chExt cx="2184399" cy="3556000"/>
              </a:xfrm>
            </p:grpSpPr>
            <p:cxnSp>
              <p:nvCxnSpPr>
                <p:cNvPr id="25" name="Straight Arrow Connector 24"/>
                <p:cNvCxnSpPr/>
                <p:nvPr/>
              </p:nvCxnSpPr>
              <p:spPr>
                <a:xfrm>
                  <a:off x="8610600" y="524933"/>
                  <a:ext cx="1684867" cy="13006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8111068" y="524933"/>
                  <a:ext cx="499532" cy="3556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6791031" y="179456"/>
                <a:ext cx="3639138" cy="338554"/>
              </a:xfrm>
              <a:prstGeom prst="rect">
                <a:avLst/>
              </a:prstGeom>
              <a:noFill/>
            </p:spPr>
            <p:txBody>
              <a:bodyPr wrap="none" rtlCol="0">
                <a:spAutoFit/>
              </a:bodyPr>
              <a:lstStyle/>
              <a:p>
                <a:r>
                  <a:rPr lang="en-US" sz="1600" dirty="0" smtClean="0"/>
                  <a:t>Missing about 2,000 citations, 16 h-index</a:t>
                </a:r>
                <a:endParaRPr lang="en-US" sz="1600" dirty="0"/>
              </a:p>
            </p:txBody>
          </p:sp>
        </p:grpSp>
        <p:pic>
          <p:nvPicPr>
            <p:cNvPr id="37" name="Picture 36"/>
            <p:cNvPicPr>
              <a:picLocks noChangeAspect="1"/>
            </p:cNvPicPr>
            <p:nvPr/>
          </p:nvPicPr>
          <p:blipFill>
            <a:blip r:embed="rId11"/>
            <a:stretch>
              <a:fillRect/>
            </a:stretch>
          </p:blipFill>
          <p:spPr>
            <a:xfrm>
              <a:off x="6306040" y="84109"/>
              <a:ext cx="512830" cy="641472"/>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par>
                                <p:cTn id="28" presetID="3" presetClass="entr" presetSubtype="10" fill="hold" nodeType="withEffect">
                                  <p:stCondLst>
                                    <p:cond delay="1000"/>
                                  </p:stCondLst>
                                  <p:childTnLst>
                                    <p:set>
                                      <p:cBhvr>
                                        <p:cTn id="29" dur="1" fill="hold">
                                          <p:stCondLst>
                                            <p:cond delay="0"/>
                                          </p:stCondLst>
                                        </p:cTn>
                                        <p:tgtEl>
                                          <p:spTgt spid="38"/>
                                        </p:tgtEl>
                                        <p:attrNameLst>
                                          <p:attrName>style.visibility</p:attrName>
                                        </p:attrNameLst>
                                      </p:cBhvr>
                                      <p:to>
                                        <p:strVal val="visible"/>
                                      </p:to>
                                    </p:set>
                                    <p:animEffect transition="in" filter="blinds(horizontal)">
                                      <p:cBhvr>
                                        <p:cTn id="30" dur="500"/>
                                        <p:tgtEl>
                                          <p:spTgt spid="38"/>
                                        </p:tgtEl>
                                      </p:cBhvr>
                                    </p:animEffect>
                                  </p:childTnLst>
                                </p:cTn>
                              </p:par>
                              <p:par>
                                <p:cTn id="31" presetID="3" presetClass="entr" presetSubtype="1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linds(horizontal)">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blinds(horizontal)">
                                      <p:cBhvr>
                                        <p:cTn id="38" dur="500"/>
                                        <p:tgtEl>
                                          <p:spTgt spid="3">
                                            <p:txEl>
                                              <p:pRg st="6" end="6"/>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blinds(horizontal)">
                                      <p:cBhvr>
                                        <p:cTn id="41" dur="500"/>
                                        <p:tgtEl>
                                          <p:spTgt spid="3">
                                            <p:txEl>
                                              <p:pRg st="7" end="7"/>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blinds(horizontal)">
                                      <p:cBhvr>
                                        <p:cTn id="44" dur="500"/>
                                        <p:tgtEl>
                                          <p:spTgt spid="3">
                                            <p:txEl>
                                              <p:pRg st="8" end="8"/>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a:t>
            </a:r>
            <a:r>
              <a:rPr lang="en-US" dirty="0"/>
              <a:t>Work - </a:t>
            </a:r>
            <a:r>
              <a:rPr lang="en-US" dirty="0" smtClean="0"/>
              <a:t>Literature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57526342"/>
              </p:ext>
            </p:extLst>
          </p:nvPr>
        </p:nvGraphicFramePr>
        <p:xfrm>
          <a:off x="1120775" y="1825625"/>
          <a:ext cx="10233024" cy="4668520"/>
        </p:xfrm>
        <a:graphic>
          <a:graphicData uri="http://schemas.openxmlformats.org/drawingml/2006/table">
            <a:tbl>
              <a:tblPr firstRow="1" bandRow="1">
                <a:tableStyleId>{5C22544A-7EE6-4342-B048-85BDC9FD1C3A}</a:tableStyleId>
              </a:tblPr>
              <a:tblGrid>
                <a:gridCol w="3775690"/>
                <a:gridCol w="2403987"/>
                <a:gridCol w="693174"/>
                <a:gridCol w="3360173"/>
              </a:tblGrid>
              <a:tr h="370840">
                <a:tc>
                  <a:txBody>
                    <a:bodyPr/>
                    <a:lstStyle/>
                    <a:p>
                      <a:pPr algn="ctr"/>
                      <a:r>
                        <a:rPr lang="en-US" dirty="0" smtClean="0"/>
                        <a:t>Article</a:t>
                      </a:r>
                      <a:endParaRPr lang="en-US" dirty="0"/>
                    </a:p>
                  </a:txBody>
                  <a:tcPr/>
                </a:tc>
                <a:tc>
                  <a:txBody>
                    <a:bodyPr/>
                    <a:lstStyle/>
                    <a:p>
                      <a:pPr algn="ctr"/>
                      <a:r>
                        <a:rPr lang="en-US" dirty="0" smtClean="0"/>
                        <a:t>Author</a:t>
                      </a:r>
                      <a:endParaRPr lang="en-US" dirty="0"/>
                    </a:p>
                  </a:txBody>
                  <a:tcPr/>
                </a:tc>
                <a:tc>
                  <a:txBody>
                    <a:bodyPr/>
                    <a:lstStyle/>
                    <a:p>
                      <a:pPr algn="ctr"/>
                      <a:r>
                        <a:rPr lang="en-US" dirty="0" smtClean="0"/>
                        <a:t>Year</a:t>
                      </a:r>
                      <a:endParaRPr lang="en-US" dirty="0"/>
                    </a:p>
                  </a:txBody>
                  <a:tcPr/>
                </a:tc>
                <a:tc>
                  <a:txBody>
                    <a:bodyPr/>
                    <a:lstStyle/>
                    <a:p>
                      <a:pPr algn="ctr"/>
                      <a:r>
                        <a:rPr lang="en-US" dirty="0" smtClean="0"/>
                        <a:t>Conclusion</a:t>
                      </a:r>
                      <a:endParaRPr lang="en-US" dirty="0"/>
                    </a:p>
                  </a:txBody>
                  <a:tcPr/>
                </a:tc>
              </a:tr>
              <a:tr h="370840">
                <a:tc>
                  <a:txBody>
                    <a:bodyPr/>
                    <a:lstStyle/>
                    <a:p>
                      <a:pPr algn="l"/>
                      <a:r>
                        <a:rPr lang="en-US" sz="1800" dirty="0" smtClean="0"/>
                        <a:t>Augmenting the exploration of digital libraries with web-based visualizations</a:t>
                      </a:r>
                      <a:endParaRPr lang="en-US" sz="1800" dirty="0"/>
                    </a:p>
                  </a:txBody>
                  <a:tcPr/>
                </a:tc>
                <a:tc>
                  <a:txBody>
                    <a:bodyPr/>
                    <a:lstStyle/>
                    <a:p>
                      <a:pPr algn="l"/>
                      <a:r>
                        <a:rPr lang="en-US" sz="1800" dirty="0" smtClean="0"/>
                        <a:t>P </a:t>
                      </a:r>
                      <a:r>
                        <a:rPr lang="en-US" sz="1800" dirty="0" err="1" smtClean="0"/>
                        <a:t>Bergström</a:t>
                      </a:r>
                      <a:r>
                        <a:rPr lang="en-US" sz="1800" dirty="0" smtClean="0"/>
                        <a:t> and DC Atkinson</a:t>
                      </a:r>
                    </a:p>
                  </a:txBody>
                  <a:tcPr/>
                </a:tc>
                <a:tc>
                  <a:txBody>
                    <a:bodyPr/>
                    <a:lstStyle/>
                    <a:p>
                      <a:pPr algn="ctr"/>
                      <a:r>
                        <a:rPr lang="en-US" sz="1800" dirty="0" smtClean="0"/>
                        <a:t>2009</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Visualization tools</a:t>
                      </a:r>
                      <a:br>
                        <a:rPr lang="en-US" sz="1800" kern="1200" dirty="0" smtClean="0">
                          <a:solidFill>
                            <a:schemeClr val="dk1"/>
                          </a:solidFill>
                          <a:effectLst/>
                          <a:latin typeface="+mn-lt"/>
                          <a:ea typeface="+mn-ea"/>
                          <a:cs typeface="+mn-cs"/>
                        </a:rPr>
                      </a:br>
                      <a:r>
                        <a:rPr lang="en-US" sz="1800" kern="1200" dirty="0" smtClean="0">
                          <a:solidFill>
                            <a:schemeClr val="dk1"/>
                          </a:solidFill>
                          <a:effectLst/>
                          <a:latin typeface="+mn-lt"/>
                          <a:ea typeface="+mn-ea"/>
                          <a:cs typeface="+mn-cs"/>
                        </a:rPr>
                        <a:t>to explore patterns in the literature. </a:t>
                      </a:r>
                      <a:endParaRPr lang="en-US" sz="1800" dirty="0" smtClean="0"/>
                    </a:p>
                  </a:txBody>
                  <a:tcPr/>
                </a:tc>
              </a:tr>
              <a:tr h="370840">
                <a:tc>
                  <a:txBody>
                    <a:bodyPr/>
                    <a:lstStyle/>
                    <a:p>
                      <a:pPr algn="l"/>
                      <a:r>
                        <a:rPr lang="en-US" sz="1800" dirty="0" err="1" smtClean="0"/>
                        <a:t>SciVal</a:t>
                      </a:r>
                      <a:r>
                        <a:rPr lang="en-US" sz="1800" dirty="0" smtClean="0"/>
                        <a:t> experts: A collaborative tool</a:t>
                      </a:r>
                      <a:endParaRPr lang="en-US" sz="1800" dirty="0"/>
                    </a:p>
                  </a:txBody>
                  <a:tcPr/>
                </a:tc>
                <a:tc>
                  <a:txBody>
                    <a:bodyPr/>
                    <a:lstStyle/>
                    <a:p>
                      <a:pPr algn="l"/>
                      <a:r>
                        <a:rPr lang="en-US" sz="1800" dirty="0" smtClean="0"/>
                        <a:t>E </a:t>
                      </a:r>
                      <a:r>
                        <a:rPr lang="en-US" sz="1800" dirty="0" err="1" smtClean="0"/>
                        <a:t>Vardell</a:t>
                      </a:r>
                      <a:r>
                        <a:rPr lang="en-US" sz="1800" dirty="0" smtClean="0"/>
                        <a:t>, T </a:t>
                      </a:r>
                      <a:r>
                        <a:rPr lang="en-US" sz="1800" dirty="0" err="1" smtClean="0"/>
                        <a:t>Feddern-Bekcan</a:t>
                      </a:r>
                      <a:r>
                        <a:rPr lang="en-US" sz="1800" dirty="0" smtClean="0"/>
                        <a:t>, and M Moore</a:t>
                      </a:r>
                      <a:endParaRPr lang="en-US" sz="1800" dirty="0"/>
                    </a:p>
                  </a:txBody>
                  <a:tcPr/>
                </a:tc>
                <a:tc>
                  <a:txBody>
                    <a:bodyPr/>
                    <a:lstStyle/>
                    <a:p>
                      <a:pPr algn="ctr"/>
                      <a:r>
                        <a:rPr lang="en-US" sz="1800" dirty="0" smtClean="0"/>
                        <a:t>2011</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Summarizes researchers’ profiles using Scopus </a:t>
                      </a:r>
                      <a:endParaRPr lang="en-US" sz="1800" dirty="0" smtClean="0"/>
                    </a:p>
                  </a:txBody>
                  <a:tcPr/>
                </a:tc>
              </a:tr>
              <a:tr h="370840">
                <a:tc>
                  <a:txBody>
                    <a:bodyPr/>
                    <a:lstStyle/>
                    <a:p>
                      <a:pPr algn="l"/>
                      <a:r>
                        <a:rPr lang="en-US" sz="1800" dirty="0" smtClean="0"/>
                        <a:t>Visualization of the citation impact environments of scientific journals: An online mapping exercise</a:t>
                      </a:r>
                      <a:endParaRPr lang="en-US" sz="1800" dirty="0"/>
                    </a:p>
                  </a:txBody>
                  <a:tcPr/>
                </a:tc>
                <a:tc>
                  <a:txBody>
                    <a:bodyPr/>
                    <a:lstStyle/>
                    <a:p>
                      <a:pPr algn="l"/>
                      <a:r>
                        <a:rPr lang="en-US" sz="1800" dirty="0" smtClean="0"/>
                        <a:t>L </a:t>
                      </a:r>
                      <a:r>
                        <a:rPr lang="en-US" sz="1800" dirty="0" err="1" smtClean="0"/>
                        <a:t>Leydesdorff</a:t>
                      </a:r>
                      <a:endParaRPr lang="en-US" sz="1800" dirty="0"/>
                    </a:p>
                  </a:txBody>
                  <a:tcPr/>
                </a:tc>
                <a:tc>
                  <a:txBody>
                    <a:bodyPr/>
                    <a:lstStyle/>
                    <a:p>
                      <a:pPr algn="ctr"/>
                      <a:r>
                        <a:rPr lang="en-US" sz="1800" dirty="0" smtClean="0"/>
                        <a:t>2007</a:t>
                      </a:r>
                      <a:endParaRPr lang="en-US" sz="1800" dirty="0"/>
                    </a:p>
                  </a:txBody>
                  <a:tcPr/>
                </a:tc>
                <a:tc>
                  <a:txBody>
                    <a:bodyPr/>
                    <a:lstStyle/>
                    <a:p>
                      <a:pPr algn="l"/>
                      <a:r>
                        <a:rPr lang="en-US" sz="1800" kern="1200" dirty="0" smtClean="0">
                          <a:solidFill>
                            <a:schemeClr val="dk1"/>
                          </a:solidFill>
                          <a:effectLst/>
                          <a:latin typeface="+mn-lt"/>
                          <a:ea typeface="+mn-ea"/>
                          <a:cs typeface="+mn-cs"/>
                        </a:rPr>
                        <a:t>Efforts focused on visualizing citation patterns</a:t>
                      </a:r>
                      <a:endParaRPr lang="en-US" sz="18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Fitting the jigsaw of citation </a:t>
                      </a:r>
                      <a:endParaRPr lang="en-US" sz="1800"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 Information visualization in</a:t>
                      </a:r>
                      <a:r>
                        <a:rPr lang="en-US" sz="1800" kern="1200" baseline="0" dirty="0" smtClean="0">
                          <a:solidFill>
                            <a:schemeClr val="dk1"/>
                          </a:solidFill>
                          <a:effectLst/>
                          <a:latin typeface="+mn-lt"/>
                          <a:ea typeface="+mn-ea"/>
                          <a:cs typeface="+mn-cs"/>
                        </a:rPr>
                        <a:t> </a:t>
                      </a:r>
                      <a:r>
                        <a:rPr lang="en-US" sz="1800" kern="1200" dirty="0" smtClean="0">
                          <a:solidFill>
                            <a:schemeClr val="dk1"/>
                          </a:solidFill>
                          <a:effectLst/>
                          <a:latin typeface="+mn-lt"/>
                          <a:ea typeface="+mn-ea"/>
                          <a:cs typeface="+mn-cs"/>
                        </a:rPr>
                        <a:t>domain analysis </a:t>
                      </a:r>
                      <a:endParaRPr lang="en-US" sz="1800" dirty="0" smtClean="0">
                        <a:effectLs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C Chen, RJ Paul, and B O’Keefe </a:t>
                      </a:r>
                      <a:endParaRPr lang="en-US" sz="1800" dirty="0" smtClean="0">
                        <a:effectLst/>
                      </a:endParaRPr>
                    </a:p>
                  </a:txBody>
                  <a:tcPr/>
                </a:tc>
                <a:tc>
                  <a:txBody>
                    <a:bodyPr/>
                    <a:lstStyle/>
                    <a:p>
                      <a:pPr algn="ctr"/>
                      <a:r>
                        <a:rPr lang="en-US" sz="1800" dirty="0" smtClean="0"/>
                        <a:t>2001</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Efforts focused on visualizing citation patterns</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err="1" smtClean="0">
                          <a:solidFill>
                            <a:schemeClr val="dk1"/>
                          </a:solidFill>
                          <a:effectLst/>
                          <a:latin typeface="+mn-lt"/>
                          <a:ea typeface="+mn-ea"/>
                          <a:cs typeface="+mn-cs"/>
                        </a:rPr>
                        <a:t>Scholarometer</a:t>
                      </a:r>
                      <a:r>
                        <a:rPr lang="en-US" sz="1800" kern="1200" dirty="0" smtClean="0">
                          <a:solidFill>
                            <a:schemeClr val="dk1"/>
                          </a:solidFill>
                          <a:effectLst/>
                          <a:latin typeface="+mn-lt"/>
                          <a:ea typeface="+mn-ea"/>
                          <a:cs typeface="+mn-cs"/>
                        </a:rPr>
                        <a:t>: A system for</a:t>
                      </a:r>
                      <a:r>
                        <a:rPr lang="en-US" sz="1800" kern="1200" baseline="0" dirty="0" smtClean="0">
                          <a:solidFill>
                            <a:schemeClr val="dk1"/>
                          </a:solidFill>
                          <a:effectLst/>
                          <a:latin typeface="+mn-lt"/>
                          <a:ea typeface="+mn-ea"/>
                          <a:cs typeface="+mn-cs"/>
                        </a:rPr>
                        <a:t> </a:t>
                      </a:r>
                      <a:r>
                        <a:rPr lang="en-US" sz="1800" kern="1200" dirty="0" smtClean="0">
                          <a:solidFill>
                            <a:schemeClr val="dk1"/>
                          </a:solidFill>
                          <a:effectLst/>
                          <a:latin typeface="+mn-lt"/>
                          <a:ea typeface="+mn-ea"/>
                          <a:cs typeface="+mn-cs"/>
                        </a:rPr>
                        <a:t>crowdsourcing scholarly impact metrics </a:t>
                      </a:r>
                      <a:endParaRPr lang="en-US" sz="1800" dirty="0" smtClean="0">
                        <a:effectLs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J Kaur, M </a:t>
                      </a:r>
                      <a:r>
                        <a:rPr lang="en-US" sz="1800" kern="1200" dirty="0" err="1" smtClean="0">
                          <a:solidFill>
                            <a:schemeClr val="dk1"/>
                          </a:solidFill>
                          <a:effectLst/>
                          <a:latin typeface="+mn-lt"/>
                          <a:ea typeface="+mn-ea"/>
                          <a:cs typeface="+mn-cs"/>
                        </a:rPr>
                        <a:t>JafariAsbagh</a:t>
                      </a:r>
                      <a:r>
                        <a:rPr lang="en-US" sz="1800" kern="1200" dirty="0" smtClean="0">
                          <a:solidFill>
                            <a:schemeClr val="dk1"/>
                          </a:solidFill>
                          <a:effectLst/>
                          <a:latin typeface="+mn-lt"/>
                          <a:ea typeface="+mn-ea"/>
                          <a:cs typeface="+mn-cs"/>
                        </a:rPr>
                        <a:t>, F </a:t>
                      </a:r>
                      <a:r>
                        <a:rPr lang="en-US" sz="1800" kern="1200" dirty="0" err="1" smtClean="0">
                          <a:solidFill>
                            <a:schemeClr val="dk1"/>
                          </a:solidFill>
                          <a:effectLst/>
                          <a:latin typeface="+mn-lt"/>
                          <a:ea typeface="+mn-ea"/>
                          <a:cs typeface="+mn-cs"/>
                        </a:rPr>
                        <a:t>Radicchi</a:t>
                      </a:r>
                      <a:r>
                        <a:rPr lang="en-US" sz="1800" kern="1200" dirty="0" smtClean="0">
                          <a:solidFill>
                            <a:schemeClr val="dk1"/>
                          </a:solidFill>
                          <a:effectLst/>
                          <a:latin typeface="+mn-lt"/>
                          <a:ea typeface="+mn-ea"/>
                          <a:cs typeface="+mn-cs"/>
                        </a:rPr>
                        <a:t>, and F </a:t>
                      </a:r>
                      <a:r>
                        <a:rPr lang="en-US" sz="1800" kern="1200" dirty="0" err="1" smtClean="0">
                          <a:solidFill>
                            <a:schemeClr val="dk1"/>
                          </a:solidFill>
                          <a:effectLst/>
                          <a:latin typeface="+mn-lt"/>
                          <a:ea typeface="+mn-ea"/>
                          <a:cs typeface="+mn-cs"/>
                        </a:rPr>
                        <a:t>Menczer</a:t>
                      </a:r>
                      <a:r>
                        <a:rPr lang="en-US" sz="1800" kern="1200" dirty="0" smtClean="0">
                          <a:solidFill>
                            <a:schemeClr val="dk1"/>
                          </a:solidFill>
                          <a:effectLst/>
                          <a:latin typeface="+mn-lt"/>
                          <a:ea typeface="+mn-ea"/>
                          <a:cs typeface="+mn-cs"/>
                        </a:rPr>
                        <a:t> </a:t>
                      </a:r>
                      <a:endParaRPr lang="en-US" sz="1800" dirty="0" smtClean="0">
                        <a:effectLst/>
                      </a:endParaRPr>
                    </a:p>
                  </a:txBody>
                  <a:tcPr/>
                </a:tc>
                <a:tc>
                  <a:txBody>
                    <a:bodyPr/>
                    <a:lstStyle/>
                    <a:p>
                      <a:pPr algn="ctr"/>
                      <a:r>
                        <a:rPr lang="en-US" sz="1800" dirty="0" smtClean="0"/>
                        <a:t>2014</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Facilitate citation analysis and to evaluate the impact of authors </a:t>
                      </a:r>
                      <a:endParaRPr lang="en-US" sz="1800" dirty="0" smtClean="0"/>
                    </a:p>
                  </a:txBody>
                  <a:tcPr/>
                </a:tc>
              </a:tr>
            </a:tbl>
          </a:graphicData>
        </a:graphic>
      </p:graphicFrame>
    </p:spTree>
    <p:extLst>
      <p:ext uri="{BB962C8B-B14F-4D97-AF65-F5344CB8AC3E}">
        <p14:creationId xmlns:p14="http://schemas.microsoft.com/office/powerpoint/2010/main" val="1940322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30351</TotalTime>
  <Words>2954</Words>
  <Application>Microsoft Macintosh PowerPoint</Application>
  <PresentationFormat>Widescreen</PresentationFormat>
  <Paragraphs>504</Paragraphs>
  <Slides>31</Slides>
  <Notes>30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Adobe Heiti Std R</vt:lpstr>
      <vt:lpstr>Calibri</vt:lpstr>
      <vt:lpstr>Corbel</vt:lpstr>
      <vt:lpstr>HY엽서L</vt:lpstr>
      <vt:lpstr>Wingdings</vt:lpstr>
      <vt:lpstr>맑은 고딕</vt:lpstr>
      <vt:lpstr>Arial</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Related Work - Software</vt:lpstr>
      <vt:lpstr>Related Work - Literature</vt:lpstr>
      <vt:lpstr>What Is Missing?</vt:lpstr>
      <vt:lpstr>Design Philosophy</vt:lpstr>
      <vt:lpstr>Design Methods</vt:lpstr>
      <vt:lpstr>Design Methods</vt:lpstr>
      <vt:lpstr>Design Methods – Prestige</vt:lpstr>
      <vt:lpstr>Design Methods – Impact Scales </vt:lpstr>
      <vt:lpstr>Design Methods - Funding</vt:lpstr>
      <vt:lpstr>Design Methods – Ranked Density of Publication Types</vt:lpstr>
      <vt:lpstr>Prototype!</vt:lpstr>
      <vt:lpstr>Evaluation - User Study</vt:lpstr>
      <vt:lpstr>Evaluation - Team Science</vt:lpstr>
      <vt:lpstr>Design Methods – Details on Demand</vt:lpstr>
      <vt:lpstr>PowerPoint Presentation</vt:lpstr>
      <vt:lpstr>Where Do I Get The Data</vt:lpstr>
      <vt:lpstr>Architecture</vt:lpstr>
      <vt:lpstr>MySQL Model</vt:lpstr>
      <vt:lpstr>Name Disambiguation</vt:lpstr>
      <vt:lpstr>Conclusion</vt:lpstr>
      <vt:lpstr>Future Work</vt:lpstr>
      <vt:lpstr>PhD Timeline</vt:lpstr>
      <vt:lpstr>Acknowledgments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651</cp:revision>
  <cp:lastPrinted>2016-02-26T16:33:58Z</cp:lastPrinted>
  <dcterms:created xsi:type="dcterms:W3CDTF">2015-09-15T19:51:47Z</dcterms:created>
  <dcterms:modified xsi:type="dcterms:W3CDTF">2016-03-01T04:37:33Z</dcterms:modified>
</cp:coreProperties>
</file>